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84" r:id="rId3"/>
    <p:sldId id="285" r:id="rId4"/>
    <p:sldId id="286" r:id="rId5"/>
    <p:sldId id="287" r:id="rId6"/>
    <p:sldId id="283" r:id="rId7"/>
    <p:sldId id="264" r:id="rId8"/>
    <p:sldId id="268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4" autoAdjust="0"/>
    <p:restoredTop sz="94574"/>
  </p:normalViewPr>
  <p:slideViewPr>
    <p:cSldViewPr snapToGrid="0">
      <p:cViewPr varScale="1">
        <p:scale>
          <a:sx n="105" d="100"/>
          <a:sy n="105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10DFD-CB95-DB46-AEB8-AF5AC4B64D93}" type="datetimeFigureOut">
              <a:rPr kumimoji="1" lang="zh-CN" altLang="en-US" smtClean="0"/>
              <a:t>2019/5/14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BF127-57AE-5540-93D0-8E31A7911F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823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CB8485-B40D-054A-A075-3140326B8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36" r="13161" b="25909"/>
          <a:stretch/>
        </p:blipFill>
        <p:spPr>
          <a:xfrm>
            <a:off x="-1" y="1"/>
            <a:ext cx="12192001" cy="5293468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EB67E6BA-6B01-0E40-AF00-66ACD79E0D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704743" y="5629275"/>
            <a:ext cx="1866900" cy="89535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client logo</a:t>
            </a:r>
            <a:endParaRPr lang="en-GB" noProof="0"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C15570C0-B394-0146-9821-F9DB17E9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48744D9-D07A-A648-A44D-2CE65AAE6C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078" y="5723031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FA5C36F-CC27-CF4A-8251-F0B957496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078" y="6152434"/>
            <a:ext cx="4778375" cy="349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34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03AE-26B6-F746-98CB-5E9BEA904CCB}"/>
              </a:ext>
            </a:extLst>
          </p:cNvPr>
          <p:cNvSpPr/>
          <p:nvPr/>
        </p:nvSpPr>
        <p:spPr>
          <a:xfrm>
            <a:off x="10014857" y="0"/>
            <a:ext cx="1262743" cy="1175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7027" y="2601136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lang="en-US" sz="1400" b="0" i="0" kern="1200" spc="3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706813" y="3429000"/>
            <a:ext cx="4778375" cy="299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707027" y="1439511"/>
            <a:ext cx="4777946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44BD739E-E439-6545-B5B3-1060585A1DA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54000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07CB04F-A15C-A245-AEF7-1B0A7DC2781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54000" y="225348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CBAABFF-DBA4-D44F-8CB6-5CC588E49C6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773704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55B77039-DF39-6E45-84FE-E193D09F916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73704" y="225348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12885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59A10D5-81AD-5747-9293-29DC7E5A365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13293" y="249713"/>
            <a:ext cx="4726553" cy="6302394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153397" y="3702730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5222398" y="3702728"/>
            <a:ext cx="2058395" cy="27518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7501999" y="3702729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7571000" y="3702728"/>
            <a:ext cx="2058395" cy="275186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4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2000"/>
              </a:lnSpc>
              <a:buNone/>
            </a:pPr>
            <a:r>
              <a:rPr lang="en-US" dirty="0"/>
              <a:t>Body Text Here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9848351" y="3702729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9917352" y="3702728"/>
            <a:ext cx="2058395" cy="27518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5150449" y="2854252"/>
            <a:ext cx="6825297" cy="55638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 baseline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50449" y="1512498"/>
            <a:ext cx="6834622" cy="128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000" b="1" i="0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 Here (2 Lines, Title Case)</a:t>
            </a: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1201A0FA-D583-A849-A534-31194543E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6195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646322" y="522344"/>
            <a:ext cx="5449678" cy="58133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77444" y="2043494"/>
            <a:ext cx="4809586" cy="560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4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Big Number Here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8098855" y="2696178"/>
            <a:ext cx="1890563" cy="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6"/>
          <p:cNvSpPr>
            <a:spLocks noGrp="1"/>
          </p:cNvSpPr>
          <p:nvPr>
            <p:ph type="body" sz="quarter" idx="26" hasCustomPrompt="1"/>
          </p:nvPr>
        </p:nvSpPr>
        <p:spPr>
          <a:xfrm>
            <a:off x="6677444" y="2788463"/>
            <a:ext cx="4809586" cy="31221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4000"/>
              </a:lnSpc>
              <a:buNone/>
              <a:defRPr sz="1600" b="0" i="1" spc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Statement or Quote Relating to Number Here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29048D00-ABDF-0546-9902-94E51249C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3701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254000" y="2652889"/>
            <a:ext cx="3050986" cy="395905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" y="247651"/>
            <a:ext cx="3054096" cy="2371372"/>
          </a:xfrm>
          <a:prstGeom prst="rect">
            <a:avLst/>
          </a:prstGeom>
          <a:solidFill>
            <a:srgbClr val="79BC3E"/>
          </a:solidFill>
        </p:spPr>
        <p:txBody>
          <a:bodyPr lIns="365760" tIns="274320" rIns="274320">
            <a:noAutofit/>
          </a:bodyPr>
          <a:lstStyle>
            <a:lvl1pPr marL="0" indent="0">
              <a:lnSpc>
                <a:spcPts val="2000"/>
              </a:lnSpc>
              <a:buNone/>
              <a:defRPr sz="1400" b="0" i="1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Section question goes here. Baskerville italic. 16 point size/20pt spacing. In a colored box or white background. Black, blue or gold. Feel free to adjust size of box to accommodate question length/even margins.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707027" y="2517421"/>
            <a:ext cx="4793506" cy="40945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3707026" y="1439511"/>
            <a:ext cx="4793507" cy="10132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E89FA9-DE20-7C48-AB62-3972A47D8AE3}"/>
              </a:ext>
            </a:extLst>
          </p:cNvPr>
          <p:cNvSpPr/>
          <p:nvPr/>
        </p:nvSpPr>
        <p:spPr>
          <a:xfrm>
            <a:off x="9120741" y="2652889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1F0441FC-7B9C-D145-8FD6-A61EA3F6FC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61119" y="2660422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14E98206-C52C-AF4A-8764-F74FE3DC26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37890" y="266042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CE8576-59DA-3845-9769-35E6C0E71E8E}"/>
              </a:ext>
            </a:extLst>
          </p:cNvPr>
          <p:cNvSpPr/>
          <p:nvPr/>
        </p:nvSpPr>
        <p:spPr>
          <a:xfrm>
            <a:off x="9120741" y="3644440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EB61EAD4-F89A-AA46-99C6-188D176B31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61119" y="3651973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A49D144A-6D43-4E47-93EE-333B3B4DF66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7890" y="3651973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485238-C83E-6748-8CCF-75CF2A36F5CE}"/>
              </a:ext>
            </a:extLst>
          </p:cNvPr>
          <p:cNvSpPr/>
          <p:nvPr/>
        </p:nvSpPr>
        <p:spPr>
          <a:xfrm>
            <a:off x="9121737" y="467153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7580548C-5EB1-9243-B1D9-E079FCCFBCD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62115" y="4679064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E71767F6-4976-6547-8A12-926959BCA28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38886" y="4679064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4BE2AED-177E-7A41-AB40-4EE9387A4D97}"/>
              </a:ext>
            </a:extLst>
          </p:cNvPr>
          <p:cNvSpPr/>
          <p:nvPr/>
        </p:nvSpPr>
        <p:spPr>
          <a:xfrm>
            <a:off x="9125466" y="5673787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361DD650-2EDE-A246-A8A2-2DD0D0C5A71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65844" y="5681320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E49A85EC-A361-504D-A83C-212A5D8BD2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42615" y="5681320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320264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166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5. Insid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D5BD22A-631F-804E-9D09-627D0C3CB5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07612" y="252919"/>
            <a:ext cx="7526433" cy="6362327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Rectangle 10"/>
          <p:cNvSpPr/>
          <p:nvPr/>
        </p:nvSpPr>
        <p:spPr>
          <a:xfrm>
            <a:off x="7873061" y="153811"/>
            <a:ext cx="4195411" cy="658146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023248" y="1437050"/>
            <a:ext cx="3678780" cy="3584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ts val="4000"/>
              </a:lnSpc>
              <a:defRPr lang="en-US" sz="2400" b="1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Statement or Quote Goes Here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212BB1C9-ABC0-A043-B0C8-46A7404A4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0308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08. Inside Dark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E226A9B-1524-2244-B11A-9E15F4CAD035}"/>
              </a:ext>
            </a:extLst>
          </p:cNvPr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9D1BA1-3CAD-3342-AB5F-50A154C22FE6}"/>
              </a:ext>
            </a:extLst>
          </p:cNvPr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CE1E896-110D-E746-B155-540D3DC1F7A5}"/>
              </a:ext>
            </a:extLst>
          </p:cNvPr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Chart Placeholder 18"/>
          <p:cNvSpPr>
            <a:spLocks noGrp="1"/>
          </p:cNvSpPr>
          <p:nvPr>
            <p:ph type="chart" sz="quarter" idx="25"/>
          </p:nvPr>
        </p:nvSpPr>
        <p:spPr>
          <a:xfrm>
            <a:off x="1101891" y="3307658"/>
            <a:ext cx="10138404" cy="275710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lang="en-US" sz="2400" b="1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B8870C3E-23C8-E14A-9735-A0FAB1EB8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6844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424668" y="2833788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10E3E441-3574-4249-88C7-40DC828D1C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E9170599-86D8-894F-BC96-559971177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4E0B0ACA-1A59-164B-A674-21587F993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734C75-EBC8-844C-8CF3-EAAC4CAAD984}"/>
              </a:ext>
            </a:extLst>
          </p:cNvPr>
          <p:cNvSpPr/>
          <p:nvPr/>
        </p:nvSpPr>
        <p:spPr>
          <a:xfrm>
            <a:off x="3401756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31E6D7-E99C-8548-A67E-847E8E6C05B2}"/>
              </a:ext>
            </a:extLst>
          </p:cNvPr>
          <p:cNvSpPr/>
          <p:nvPr/>
        </p:nvSpPr>
        <p:spPr>
          <a:xfrm>
            <a:off x="6134294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F86C7F2A-6E0B-EA4B-8ECD-B158A7972B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45527" y="4214415"/>
            <a:ext cx="2306523" cy="1667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5CE964F7-B830-B94E-8907-D4BB3A0797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78065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FD6EE6D-C849-114B-9202-DDF0108D8F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5527" y="3789564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725A9E6E-B597-5242-ADEC-0FF8C92240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8065" y="3789563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</p:spTree>
    <p:extLst>
      <p:ext uri="{BB962C8B-B14F-4D97-AF65-F5344CB8AC3E}">
        <p14:creationId xmlns:p14="http://schemas.microsoft.com/office/powerpoint/2010/main" val="451644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EEFD67-1D71-FF47-AEE6-D47235DD18A2}"/>
              </a:ext>
            </a:extLst>
          </p:cNvPr>
          <p:cNvSpPr/>
          <p:nvPr/>
        </p:nvSpPr>
        <p:spPr>
          <a:xfrm>
            <a:off x="10038319" y="0"/>
            <a:ext cx="1230695" cy="1107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981200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13738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2124971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4857508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4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lnSpc>
                <a:spcPts val="20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26" hasCustomPrompt="1"/>
          </p:nvPr>
        </p:nvSpPr>
        <p:spPr>
          <a:xfrm>
            <a:off x="2124971" y="3789563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sz="1800" b="1" i="0" spc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27" hasCustomPrompt="1"/>
          </p:nvPr>
        </p:nvSpPr>
        <p:spPr>
          <a:xfrm>
            <a:off x="4857507" y="3789562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444254" y="3445743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Text Placeholder 26"/>
          <p:cNvSpPr>
            <a:spLocks noGrp="1"/>
          </p:cNvSpPr>
          <p:nvPr>
            <p:ph type="body" sz="quarter" idx="28" hasCustomPrompt="1"/>
          </p:nvPr>
        </p:nvSpPr>
        <p:spPr>
          <a:xfrm>
            <a:off x="7588024" y="4216481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1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7588023" y="3791630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6658DDB5-A226-3545-BC49-0219FBDB0A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4212AE96-28A1-2E49-B490-49C147BCE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611D6-1D2B-9F47-90FD-95768A77A529}"/>
              </a:ext>
            </a:extLst>
          </p:cNvPr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F25E0258-F951-4C4F-A26B-EB9D09175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0174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424668" y="3057519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B719DC-7DBC-1143-BDFF-8E51B743C8FC}"/>
              </a:ext>
            </a:extLst>
          </p:cNvPr>
          <p:cNvCxnSpPr/>
          <p:nvPr/>
        </p:nvCxnSpPr>
        <p:spPr>
          <a:xfrm>
            <a:off x="5424668" y="2833788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86051AF3-F184-FB4E-9420-A1556322CD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1285C66C-A57E-4A47-9371-17024064E5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37" name="Image" descr="Image">
            <a:extLst>
              <a:ext uri="{FF2B5EF4-FFF2-40B4-BE49-F238E27FC236}">
                <a16:creationId xmlns:a16="http://schemas.microsoft.com/office/drawing/2014/main" id="{75C32C6E-8AE7-894A-A5D7-D967FAA16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C8A9655-E113-3145-8903-870F83698D1E}"/>
              </a:ext>
            </a:extLst>
          </p:cNvPr>
          <p:cNvSpPr/>
          <p:nvPr/>
        </p:nvSpPr>
        <p:spPr>
          <a:xfrm>
            <a:off x="684167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AB6F5-5EA0-BF4D-888C-194056013D85}"/>
              </a:ext>
            </a:extLst>
          </p:cNvPr>
          <p:cNvSpPr/>
          <p:nvPr/>
        </p:nvSpPr>
        <p:spPr>
          <a:xfrm>
            <a:off x="3416705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185446-CB00-6445-A7E1-68C2446511ED}"/>
              </a:ext>
            </a:extLst>
          </p:cNvPr>
          <p:cNvSpPr/>
          <p:nvPr/>
        </p:nvSpPr>
        <p:spPr>
          <a:xfrm>
            <a:off x="6149243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135A35-F26F-4F44-B90F-D27AA09BF36D}"/>
              </a:ext>
            </a:extLst>
          </p:cNvPr>
          <p:cNvSpPr/>
          <p:nvPr/>
        </p:nvSpPr>
        <p:spPr>
          <a:xfrm>
            <a:off x="8881781" y="3444079"/>
            <a:ext cx="2594065" cy="2612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89A9F20-F086-8C40-93BA-2F7171BBE6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938" y="4214415"/>
            <a:ext cx="2306523" cy="1667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FBE35AC-C2DC-C74F-8856-C4985322B87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60476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CF781CE4-FBA6-6A47-80E4-AFF40759864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93013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3" name="Text Placeholder 26">
            <a:extLst>
              <a:ext uri="{FF2B5EF4-FFF2-40B4-BE49-F238E27FC236}">
                <a16:creationId xmlns:a16="http://schemas.microsoft.com/office/drawing/2014/main" id="{BBC38526-0BAE-4847-946B-573C0E8B5B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25551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id="{9237EC03-7CAD-3B48-8E20-1BF964B2B5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938" y="3789564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id="{75C310E0-0FBB-6844-AEF2-DA1982FE49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60476" y="3789563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25BBDBD6-10D0-6D4D-9667-B54EB0A0AA1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93012" y="3789562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5ADD9A44-A4DB-5E4B-97FD-5D6801BE9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5551" y="3789562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</p:spTree>
    <p:extLst>
      <p:ext uri="{BB962C8B-B14F-4D97-AF65-F5344CB8AC3E}">
        <p14:creationId xmlns:p14="http://schemas.microsoft.com/office/powerpoint/2010/main" val="1184245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1.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CE3A595D-FE75-EA46-838D-CF747318771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69093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C85AD5F7-8461-C04F-90B5-F85C81A7F391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479539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9CAE5CD2-DE37-3342-A84B-DA3A92071F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63265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4B82B827-A5F1-7E4A-93B7-1175C5D79163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73711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10453" y="596648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Text Placeholder 26"/>
          <p:cNvSpPr>
            <a:spLocks noGrp="1"/>
          </p:cNvSpPr>
          <p:nvPr>
            <p:ph type="body" sz="quarter" idx="28" hasCustomPrompt="1"/>
          </p:nvPr>
        </p:nvSpPr>
        <p:spPr>
          <a:xfrm>
            <a:off x="7651876" y="591258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2" name="Oval 31"/>
          <p:cNvSpPr/>
          <p:nvPr/>
        </p:nvSpPr>
        <p:spPr>
          <a:xfrm>
            <a:off x="9536182" y="5914252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4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76560" y="5921785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7029547" y="5959457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6" name="Text Placehold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9553331" y="5921785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A0712A03-7677-FE4A-8DBC-2A82002F7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870" y="2447115"/>
            <a:ext cx="4891115" cy="5143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spc="3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F99B54-9C95-BD47-886D-580ED528A8FB}"/>
              </a:ext>
            </a:extLst>
          </p:cNvPr>
          <p:cNvCxnSpPr/>
          <p:nvPr/>
        </p:nvCxnSpPr>
        <p:spPr>
          <a:xfrm>
            <a:off x="6822300" y="3110252"/>
            <a:ext cx="134266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Placeholder 1">
            <a:extLst>
              <a:ext uri="{FF2B5EF4-FFF2-40B4-BE49-F238E27FC236}">
                <a16:creationId xmlns:a16="http://schemas.microsoft.com/office/drawing/2014/main" id="{EA5F69C3-8DA5-7E4B-A68B-795A802F0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2299" y="1225800"/>
            <a:ext cx="4895685" cy="1168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E0B6AD5-9CCD-464E-B2FC-3D41F7BEF6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30793" y="3292885"/>
            <a:ext cx="4887191" cy="23452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pic>
        <p:nvPicPr>
          <p:cNvPr id="39" name="Image" descr="Image">
            <a:extLst>
              <a:ext uri="{FF2B5EF4-FFF2-40B4-BE49-F238E27FC236}">
                <a16:creationId xmlns:a16="http://schemas.microsoft.com/office/drawing/2014/main" id="{A90A232C-3864-1744-BFE5-54A88D81B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5289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5DCD3B-E994-4543-9611-3071C52D4E61}"/>
              </a:ext>
            </a:extLst>
          </p:cNvPr>
          <p:cNvSpPr/>
          <p:nvPr/>
        </p:nvSpPr>
        <p:spPr>
          <a:xfrm>
            <a:off x="10089397" y="122722"/>
            <a:ext cx="1193369" cy="105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20" hasCustomPrompt="1"/>
          </p:nvPr>
        </p:nvSpPr>
        <p:spPr>
          <a:xfrm>
            <a:off x="249508" y="249566"/>
            <a:ext cx="9009785" cy="6356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6411951" y="1838810"/>
            <a:ext cx="5556285" cy="3178487"/>
          </a:xfrm>
          <a:prstGeom prst="rect">
            <a:avLst/>
          </a:prstGeom>
          <a:solidFill>
            <a:srgbClr val="7ABD3D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6773642" y="4063633"/>
            <a:ext cx="4856497" cy="6497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cap="all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0489B-01E6-DE40-A00B-8126F6F1BF4F}"/>
              </a:ext>
            </a:extLst>
          </p:cNvPr>
          <p:cNvSpPr/>
          <p:nvPr/>
        </p:nvSpPr>
        <p:spPr>
          <a:xfrm>
            <a:off x="10089397" y="122722"/>
            <a:ext cx="1193369" cy="105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6B49D-5A69-2F47-96D9-AD224DB87FF5}"/>
              </a:ext>
            </a:extLst>
          </p:cNvPr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87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1.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121DD5-D804-8E44-B829-5D1470171EB6}"/>
              </a:ext>
            </a:extLst>
          </p:cNvPr>
          <p:cNvSpPr/>
          <p:nvPr/>
        </p:nvSpPr>
        <p:spPr>
          <a:xfrm>
            <a:off x="10032642" y="12879"/>
            <a:ext cx="1223493" cy="1081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2C7FB5BC-60C2-6146-B29A-30ABEAD657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63265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380F8DAC-BC2B-864C-B100-FAF143072D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73711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48400" y="801045"/>
            <a:ext cx="447820" cy="579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633297" y="155883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4274720" y="150493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sz="1200" b="0" i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8" name="Oval 27"/>
          <p:cNvSpPr/>
          <p:nvPr/>
        </p:nvSpPr>
        <p:spPr>
          <a:xfrm>
            <a:off x="3634342" y="2511877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4274720" y="2519410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34" hasCustomPrompt="1"/>
          </p:nvPr>
        </p:nvSpPr>
        <p:spPr>
          <a:xfrm>
            <a:off x="3639336" y="153539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Text Placeholder 26"/>
          <p:cNvSpPr>
            <a:spLocks noGrp="1"/>
          </p:cNvSpPr>
          <p:nvPr>
            <p:ph type="body" sz="quarter" idx="35" hasCustomPrompt="1"/>
          </p:nvPr>
        </p:nvSpPr>
        <p:spPr>
          <a:xfrm>
            <a:off x="3651491" y="2519410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Oval 36"/>
          <p:cNvSpPr/>
          <p:nvPr/>
        </p:nvSpPr>
        <p:spPr>
          <a:xfrm>
            <a:off x="3634342" y="3503428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Text Placeholder 26"/>
          <p:cNvSpPr>
            <a:spLocks noGrp="1"/>
          </p:cNvSpPr>
          <p:nvPr>
            <p:ph type="body" sz="quarter" idx="36" hasCustomPrompt="1"/>
          </p:nvPr>
        </p:nvSpPr>
        <p:spPr>
          <a:xfrm>
            <a:off x="4274720" y="3510961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9" name="Text Placeholder 26"/>
          <p:cNvSpPr>
            <a:spLocks noGrp="1"/>
          </p:cNvSpPr>
          <p:nvPr>
            <p:ph type="body" sz="quarter" idx="37" hasCustomPrompt="1"/>
          </p:nvPr>
        </p:nvSpPr>
        <p:spPr>
          <a:xfrm>
            <a:off x="3651491" y="3510961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0" name="Oval 39"/>
          <p:cNvSpPr/>
          <p:nvPr/>
        </p:nvSpPr>
        <p:spPr>
          <a:xfrm>
            <a:off x="3635338" y="4530519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4275716" y="4538052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2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652487" y="453805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3" name="Oval 42"/>
          <p:cNvSpPr/>
          <p:nvPr/>
        </p:nvSpPr>
        <p:spPr>
          <a:xfrm>
            <a:off x="3639067" y="5532775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0" hasCustomPrompt="1"/>
          </p:nvPr>
        </p:nvSpPr>
        <p:spPr>
          <a:xfrm>
            <a:off x="4279445" y="554030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5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3656216" y="5540308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893F508C-0095-844D-A650-5983A97A1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CABD5F78-4188-CC4E-B4D7-859B4109F7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16424" y="2462871"/>
            <a:ext cx="4891115" cy="5143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spc="3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661610-0644-D240-A339-14D8DC167B8B}"/>
              </a:ext>
            </a:extLst>
          </p:cNvPr>
          <p:cNvCxnSpPr/>
          <p:nvPr/>
        </p:nvCxnSpPr>
        <p:spPr>
          <a:xfrm>
            <a:off x="6811854" y="3126008"/>
            <a:ext cx="134266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887E3065-76AA-6A44-8D4D-789A9B2C5A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20347" y="3308641"/>
            <a:ext cx="4887191" cy="31649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7" name="Title Placeholder 1">
            <a:extLst>
              <a:ext uri="{FF2B5EF4-FFF2-40B4-BE49-F238E27FC236}">
                <a16:creationId xmlns:a16="http://schemas.microsoft.com/office/drawing/2014/main" id="{0D3A1D77-98DA-FF46-B2F6-237AFCD6F34D}"/>
              </a:ext>
            </a:extLst>
          </p:cNvPr>
          <p:cNvSpPr txBox="1">
            <a:spLocks/>
          </p:cNvSpPr>
          <p:nvPr/>
        </p:nvSpPr>
        <p:spPr>
          <a:xfrm>
            <a:off x="6811853" y="1241556"/>
            <a:ext cx="4895685" cy="1168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Headline Here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38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84">
            <a:extLst>
              <a:ext uri="{FF2B5EF4-FFF2-40B4-BE49-F238E27FC236}">
                <a16:creationId xmlns:a16="http://schemas.microsoft.com/office/drawing/2014/main" id="{96C81DA8-1346-774B-8E42-F37727EAF433}"/>
              </a:ext>
            </a:extLst>
          </p:cNvPr>
          <p:cNvSpPr/>
          <p:nvPr/>
        </p:nvSpPr>
        <p:spPr>
          <a:xfrm>
            <a:off x="8488394" y="5822483"/>
            <a:ext cx="3282502" cy="3282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/>
            <a:r>
              <a:rPr lang="en-AU" altLang="zh-CN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Call to speak with one of us</a:t>
            </a:r>
          </a:p>
        </p:txBody>
      </p:sp>
      <p:sp>
        <p:nvSpPr>
          <p:cNvPr id="12" name="Shape 384">
            <a:extLst>
              <a:ext uri="{FF2B5EF4-FFF2-40B4-BE49-F238E27FC236}">
                <a16:creationId xmlns:a16="http://schemas.microsoft.com/office/drawing/2014/main" id="{8D7D40E8-8025-864F-B01F-66F4A01F9FAD}"/>
              </a:ext>
            </a:extLst>
          </p:cNvPr>
          <p:cNvSpPr/>
          <p:nvPr/>
        </p:nvSpPr>
        <p:spPr>
          <a:xfrm>
            <a:off x="8994720" y="6169255"/>
            <a:ext cx="2810682" cy="4821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en-AU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+61 2 9098 5087</a:t>
            </a: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F12DA541-F752-4E44-9988-412F6D3EE0EA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658AEF6F-F1BE-8A4D-AFA5-326CDB15E43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6" name="Triangle">
              <a:extLst>
                <a:ext uri="{FF2B5EF4-FFF2-40B4-BE49-F238E27FC236}">
                  <a16:creationId xmlns:a16="http://schemas.microsoft.com/office/drawing/2014/main" id="{413E9176-B275-7A46-95B9-53C03AC76642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9DC5881-4FFE-1540-91EE-45299FCEC1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BFE981-321F-1B4F-B741-7851AA0809E9}"/>
              </a:ext>
            </a:extLst>
          </p:cNvPr>
          <p:cNvCxnSpPr>
            <a:cxnSpLocks/>
          </p:cNvCxnSpPr>
          <p:nvPr/>
        </p:nvCxnSpPr>
        <p:spPr>
          <a:xfrm flipH="1">
            <a:off x="0" y="5333948"/>
            <a:ext cx="12207868" cy="0"/>
          </a:xfrm>
          <a:prstGeom prst="line">
            <a:avLst/>
          </a:prstGeom>
          <a:ln w="444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8AD5054C-D7AC-EB46-BBA7-890E528514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1218432"/>
            <a:ext cx="12207867" cy="4074876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D7ABC1-938D-D14B-A0FD-17C288325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5753678"/>
            <a:ext cx="4887191" cy="3120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1400"/>
              </a:lnSpc>
              <a:buNone/>
              <a:defRPr sz="1400" b="1" i="0" spc="300" baseline="0">
                <a:solidFill>
                  <a:srgbClr val="76BD9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0765FAA7-9369-524E-8B3E-8FB90517CD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4799" y="6086171"/>
            <a:ext cx="4887191" cy="5295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  <a:p>
            <a:pPr lvl="0"/>
            <a:r>
              <a:rPr lang="en-US" altLang="zh-CN" dirty="0"/>
              <a:t>Address: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569023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84">
            <a:extLst>
              <a:ext uri="{FF2B5EF4-FFF2-40B4-BE49-F238E27FC236}">
                <a16:creationId xmlns:a16="http://schemas.microsoft.com/office/drawing/2014/main" id="{96C81DA8-1346-774B-8E42-F37727EAF433}"/>
              </a:ext>
            </a:extLst>
          </p:cNvPr>
          <p:cNvSpPr/>
          <p:nvPr/>
        </p:nvSpPr>
        <p:spPr>
          <a:xfrm>
            <a:off x="8488394" y="5822483"/>
            <a:ext cx="3282502" cy="3282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/>
            <a:r>
              <a:rPr lang="en-AU" altLang="zh-CN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Call to speak with one of us</a:t>
            </a:r>
          </a:p>
        </p:txBody>
      </p:sp>
      <p:sp>
        <p:nvSpPr>
          <p:cNvPr id="12" name="Shape 384">
            <a:extLst>
              <a:ext uri="{FF2B5EF4-FFF2-40B4-BE49-F238E27FC236}">
                <a16:creationId xmlns:a16="http://schemas.microsoft.com/office/drawing/2014/main" id="{8D7D40E8-8025-864F-B01F-66F4A01F9FAD}"/>
              </a:ext>
            </a:extLst>
          </p:cNvPr>
          <p:cNvSpPr/>
          <p:nvPr/>
        </p:nvSpPr>
        <p:spPr>
          <a:xfrm>
            <a:off x="8994720" y="6169255"/>
            <a:ext cx="2810682" cy="4821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en-AU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852</a:t>
            </a:r>
            <a:r>
              <a:rPr lang="zh-CN" altLang="en-US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3018</a:t>
            </a:r>
            <a:r>
              <a:rPr lang="zh-CN" altLang="en-US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1308</a:t>
            </a:r>
            <a:endParaRPr lang="en-AU" altLang="zh-CN" sz="2800" b="0" i="0" dirty="0">
              <a:solidFill>
                <a:srgbClr val="5CC09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F12DA541-F752-4E44-9988-412F6D3EE0EA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658AEF6F-F1BE-8A4D-AFA5-326CDB15E43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6" name="Triangle">
              <a:extLst>
                <a:ext uri="{FF2B5EF4-FFF2-40B4-BE49-F238E27FC236}">
                  <a16:creationId xmlns:a16="http://schemas.microsoft.com/office/drawing/2014/main" id="{413E9176-B275-7A46-95B9-53C03AC76642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9DC5881-4FFE-1540-91EE-45299FCEC1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BFE981-321F-1B4F-B741-7851AA0809E9}"/>
              </a:ext>
            </a:extLst>
          </p:cNvPr>
          <p:cNvCxnSpPr>
            <a:cxnSpLocks/>
          </p:cNvCxnSpPr>
          <p:nvPr/>
        </p:nvCxnSpPr>
        <p:spPr>
          <a:xfrm flipH="1">
            <a:off x="0" y="5333948"/>
            <a:ext cx="12207868" cy="0"/>
          </a:xfrm>
          <a:prstGeom prst="line">
            <a:avLst/>
          </a:prstGeom>
          <a:ln w="444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8AD5054C-D7AC-EB46-BBA7-890E528514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1218432"/>
            <a:ext cx="12207867" cy="4074876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D7ABC1-938D-D14B-A0FD-17C288325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5753678"/>
            <a:ext cx="4887191" cy="3120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1400"/>
              </a:lnSpc>
              <a:spcBef>
                <a:spcPts val="0"/>
              </a:spcBef>
              <a:buNone/>
              <a:defRPr sz="1400" b="1" i="0" spc="300" baseline="0">
                <a:solidFill>
                  <a:srgbClr val="76BD9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dirty="0"/>
              <a:t>(ALL CAPS)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0765FAA7-9369-524E-8B3E-8FB90517CD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4799" y="6086171"/>
            <a:ext cx="4887191" cy="5295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  <a:p>
            <a:pPr lvl="0"/>
            <a:r>
              <a:rPr lang="en-US" altLang="zh-CN" dirty="0"/>
              <a:t>Address: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382590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F2A4-9694-4FD1-B26F-EBC8968E9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3E22B-4ED3-44C9-86F2-96C5A7A51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16F61-CDD4-42D5-960B-F548309D8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2FCB-6690-41FE-9779-5D6F79E413BD}" type="datetimeFigureOut">
              <a:rPr lang="en-AU" smtClean="0"/>
              <a:t>14/5/19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A1BC3-A4DA-4992-AD07-F46B65A0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4F74E-7B95-493F-B3D6-441C6E73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4D60-E608-48E4-9871-CDF5F87DF6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496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45A78A-7081-2148-BA04-62F8B445D61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1689"/>
            <a:ext cx="7982551" cy="68563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5E923C31-7105-5C42-9DDB-A86D17EE9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BB73E7-C4FC-8E4A-9D19-387EA7DDB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8241" y="2341778"/>
            <a:ext cx="3676496" cy="1871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315D149-1838-344D-A54C-9E99648B83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93213" y="4525049"/>
            <a:ext cx="2344980" cy="713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spc="3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2027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">
            <a:extLst>
              <a:ext uri="{FF2B5EF4-FFF2-40B4-BE49-F238E27FC236}">
                <a16:creationId xmlns:a16="http://schemas.microsoft.com/office/drawing/2014/main" id="{E5A0AE83-8252-684C-9BDE-885991DDF42B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6" name="Rounded Rectangle">
              <a:extLst>
                <a:ext uri="{FF2B5EF4-FFF2-40B4-BE49-F238E27FC236}">
                  <a16:creationId xmlns:a16="http://schemas.microsoft.com/office/drawing/2014/main" id="{ECEC09A8-5FC6-7F48-8A97-14CE9E8C8E02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7" name="Triangle">
              <a:extLst>
                <a:ext uri="{FF2B5EF4-FFF2-40B4-BE49-F238E27FC236}">
                  <a16:creationId xmlns:a16="http://schemas.microsoft.com/office/drawing/2014/main" id="{9139D2BE-E4B4-E04A-B6DB-73157E85E7E3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F2477D9-3B5B-8A41-AA81-F200F6B7E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1EC34092-FF49-8349-B725-3B3D86393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2604428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">
            <a:extLst>
              <a:ext uri="{FF2B5EF4-FFF2-40B4-BE49-F238E27FC236}">
                <a16:creationId xmlns:a16="http://schemas.microsoft.com/office/drawing/2014/main" id="{69F1E15B-BF13-B848-A6F2-DBB7231BB312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C27AE13E-C988-B14C-9401-F99DB5248368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367E13D7-3EB1-A244-868D-757DA7483567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0C15FA87-06BA-AC46-9B8F-0D8BA3294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108C34D-7BCC-6540-A47C-B7A6B94019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5C66B57-9D6A-484C-B5C7-6EF71C2B846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23115" y="1705831"/>
            <a:ext cx="6498772" cy="45480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1203C00-CBDA-9243-8508-203BC344FBF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986" y="1704515"/>
            <a:ext cx="4510214" cy="1267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1800" b="1" i="1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6EA2BBB8-B477-604C-BFC0-CBB59DC863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3100135"/>
            <a:ext cx="4521200" cy="31537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87047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718474" y="1389992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8718474" y="3954757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468682AA-852C-4545-AF75-EAFEFA8FC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9C6A95C-04E4-A747-9C61-E0217CFF8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8986" y="1704515"/>
            <a:ext cx="4510214" cy="1267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FFFB51D-79D6-0443-A355-AFCD7EEC38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3100135"/>
            <a:ext cx="4521200" cy="3372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">
            <a:extLst>
              <a:ext uri="{FF2B5EF4-FFF2-40B4-BE49-F238E27FC236}">
                <a16:creationId xmlns:a16="http://schemas.microsoft.com/office/drawing/2014/main" id="{4ED90641-B012-B248-B092-BAE2857FEB3F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3" name="Rounded Rectangle">
              <a:extLst>
                <a:ext uri="{FF2B5EF4-FFF2-40B4-BE49-F238E27FC236}">
                  <a16:creationId xmlns:a16="http://schemas.microsoft.com/office/drawing/2014/main" id="{702B8ECA-9859-4B4A-9B89-564E68FB259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4" name="Triangle">
              <a:extLst>
                <a:ext uri="{FF2B5EF4-FFF2-40B4-BE49-F238E27FC236}">
                  <a16:creationId xmlns:a16="http://schemas.microsoft.com/office/drawing/2014/main" id="{08A3DD33-9053-F74C-B255-BF75C589D458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419CD3C-5DFB-F549-9BAB-F70B3B88C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5866CAA-2898-DC43-8A24-413F099D04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18644" y="3963128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1B7E4B4-3834-1945-9215-FB7369861A9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18644" y="1389991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944281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166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5502C69A-D3CC-164F-AD3E-08B075F88F5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6610662" cy="68563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B91317D-8B62-E947-AC41-A5E1C37A5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291BD81-8648-0949-A001-86760979BE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43511" y="1439511"/>
            <a:ext cx="4777945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89DD84CC-2EEE-D548-A672-59303DFBE9B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43511" y="2661946"/>
            <a:ext cx="4777946" cy="39037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11696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0BBA1B75-4589-B547-957A-C56BF09E2EA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3525" y="239184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3E82AC3C-11C6-BA48-A22D-8CE79905122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63525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56BB1EF-8F5D-C640-AE43-3989A088FC5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451575" y="237061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C002F06C-3017-2C49-9EEC-1E89F54D76D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450871" y="344039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43510" y="2601136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spc="3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943725" y="3429000"/>
            <a:ext cx="4778375" cy="3182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943510" y="1439511"/>
            <a:ext cx="4777946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22407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99DD67-2895-7347-8B93-C178D9074A26}"/>
              </a:ext>
            </a:extLst>
          </p:cNvPr>
          <p:cNvSpPr/>
          <p:nvPr/>
        </p:nvSpPr>
        <p:spPr>
          <a:xfrm>
            <a:off x="1154243" y="1648918"/>
            <a:ext cx="9995655" cy="458699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CE3167D-82B7-9546-823E-2AE6A076F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4280" y="3267743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lang="en-US" sz="1200" b="1" i="0" spc="3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1D3FC8D-EC11-554B-A0BE-32FB4246A2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36671" y="3894827"/>
            <a:ext cx="8353166" cy="20326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lang="en-US"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2000"/>
              </a:lnSpc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E19A1954-4560-BE4E-9685-3C3970D48F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6670" y="1960995"/>
            <a:ext cx="8353166" cy="11691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2400" b="1" i="0" dirty="0">
                <a:effectLst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>
              <a:lnSpc>
                <a:spcPts val="3200"/>
              </a:lnSpc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80ED8065-8C4C-9E40-B1DC-1E3DD080A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3546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042D3111-9B09-624E-8E2A-42A564B61FC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6E8DC791-5C4A-C748-BDD3-9F32D72004F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261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18832-0862-4DC4-BB13-A07B58B50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Gravity Prototype Presentation</a:t>
            </a:r>
            <a:endParaRPr lang="en-AU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E26EA-3E39-4297-B97A-C90AB22433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Bill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631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多语言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88F622-55ED-634D-A8B4-EDBC9C363823}"/>
              </a:ext>
            </a:extLst>
          </p:cNvPr>
          <p:cNvSpPr/>
          <p:nvPr/>
        </p:nvSpPr>
        <p:spPr>
          <a:xfrm>
            <a:off x="3738880" y="2068576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</a:t>
            </a:r>
            <a:r>
              <a:rPr kumimoji="1" lang="zh-CN" altLang="en-AU" dirty="0"/>
              <a:t>界面</a:t>
            </a:r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551B98E-12D5-974F-9815-369D05441544}"/>
              </a:ext>
            </a:extLst>
          </p:cNvPr>
          <p:cNvSpPr/>
          <p:nvPr/>
        </p:nvSpPr>
        <p:spPr>
          <a:xfrm>
            <a:off x="6177280" y="1708912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简体中文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3F0556C-FCD6-4644-B338-82B8C2A4C433}"/>
              </a:ext>
            </a:extLst>
          </p:cNvPr>
          <p:cNvSpPr/>
          <p:nvPr/>
        </p:nvSpPr>
        <p:spPr>
          <a:xfrm>
            <a:off x="6177280" y="240191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English</a:t>
            </a:r>
            <a:endParaRPr kumimoji="1"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2F52EBB-98C4-DA4C-861B-B9239B9514A0}"/>
              </a:ext>
            </a:extLst>
          </p:cNvPr>
          <p:cNvSpPr/>
          <p:nvPr/>
        </p:nvSpPr>
        <p:spPr>
          <a:xfrm>
            <a:off x="3738880" y="4458209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业务逻辑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0B2CC3E-07C9-6546-A701-4A5C40EC6550}"/>
              </a:ext>
            </a:extLst>
          </p:cNvPr>
          <p:cNvSpPr/>
          <p:nvPr/>
        </p:nvSpPr>
        <p:spPr>
          <a:xfrm>
            <a:off x="6177280" y="3765206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简体中文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3F09066-F0BC-7346-A591-DEDB1278C384}"/>
              </a:ext>
            </a:extLst>
          </p:cNvPr>
          <p:cNvSpPr/>
          <p:nvPr/>
        </p:nvSpPr>
        <p:spPr>
          <a:xfrm>
            <a:off x="6177280" y="4458209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AU" dirty="0"/>
              <a:t>繁体</a:t>
            </a:r>
            <a:r>
              <a:rPr kumimoji="1" lang="zh-CN" altLang="en-US" dirty="0"/>
              <a:t>中文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082CADF-8B01-8C4A-8C55-56B67903280F}"/>
              </a:ext>
            </a:extLst>
          </p:cNvPr>
          <p:cNvSpPr/>
          <p:nvPr/>
        </p:nvSpPr>
        <p:spPr>
          <a:xfrm>
            <a:off x="6177280" y="5151212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English</a:t>
            </a:r>
            <a:endParaRPr kumimoji="1" lang="zh-CN" altLang="en-US" dirty="0"/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F154E62B-BB0D-D141-BF5D-8C3294E96D2D}"/>
              </a:ext>
            </a:extLst>
          </p:cNvPr>
          <p:cNvCxnSpPr/>
          <p:nvPr/>
        </p:nvCxnSpPr>
        <p:spPr>
          <a:xfrm>
            <a:off x="5823712" y="1946656"/>
            <a:ext cx="0" cy="69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96B90268-2358-A349-AEBF-9C15F08A9489}"/>
              </a:ext>
            </a:extLst>
          </p:cNvPr>
          <p:cNvCxnSpPr>
            <a:stCxn id="6" idx="3"/>
          </p:cNvCxnSpPr>
          <p:nvPr/>
        </p:nvCxnSpPr>
        <p:spPr>
          <a:xfrm>
            <a:off x="5531104" y="2306320"/>
            <a:ext cx="29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99649FC6-78A5-4F40-81D1-602358440090}"/>
              </a:ext>
            </a:extLst>
          </p:cNvPr>
          <p:cNvCxnSpPr>
            <a:endCxn id="36" idx="1"/>
          </p:cNvCxnSpPr>
          <p:nvPr/>
        </p:nvCxnSpPr>
        <p:spPr>
          <a:xfrm>
            <a:off x="5823712" y="1946656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C8A3C26F-B522-9048-ACA5-38C6D03B38F5}"/>
              </a:ext>
            </a:extLst>
          </p:cNvPr>
          <p:cNvCxnSpPr>
            <a:endCxn id="38" idx="1"/>
          </p:cNvCxnSpPr>
          <p:nvPr/>
        </p:nvCxnSpPr>
        <p:spPr>
          <a:xfrm>
            <a:off x="5823712" y="2639659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1A9D1A30-079C-C442-9665-0E2B40C8BD37}"/>
              </a:ext>
            </a:extLst>
          </p:cNvPr>
          <p:cNvCxnSpPr/>
          <p:nvPr/>
        </p:nvCxnSpPr>
        <p:spPr>
          <a:xfrm>
            <a:off x="5823712" y="4002950"/>
            <a:ext cx="0" cy="1386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1B0A9ABD-8A3A-5840-8712-6FFE6AD0D23D}"/>
              </a:ext>
            </a:extLst>
          </p:cNvPr>
          <p:cNvCxnSpPr>
            <a:stCxn id="44" idx="3"/>
          </p:cNvCxnSpPr>
          <p:nvPr/>
        </p:nvCxnSpPr>
        <p:spPr>
          <a:xfrm>
            <a:off x="5531104" y="4695953"/>
            <a:ext cx="29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BE2027B5-0C00-1B4B-B423-B6C43656F9F4}"/>
              </a:ext>
            </a:extLst>
          </p:cNvPr>
          <p:cNvCxnSpPr>
            <a:endCxn id="46" idx="1"/>
          </p:cNvCxnSpPr>
          <p:nvPr/>
        </p:nvCxnSpPr>
        <p:spPr>
          <a:xfrm>
            <a:off x="5823712" y="4002950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D1B1C997-B892-D04C-82E5-F8578F19444E}"/>
              </a:ext>
            </a:extLst>
          </p:cNvPr>
          <p:cNvCxnSpPr>
            <a:endCxn id="48" idx="1"/>
          </p:cNvCxnSpPr>
          <p:nvPr/>
        </p:nvCxnSpPr>
        <p:spPr>
          <a:xfrm>
            <a:off x="5823712" y="4695953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D9570D80-2F34-D946-ADDE-2563BCDBDE76}"/>
              </a:ext>
            </a:extLst>
          </p:cNvPr>
          <p:cNvCxnSpPr>
            <a:endCxn id="50" idx="1"/>
          </p:cNvCxnSpPr>
          <p:nvPr/>
        </p:nvCxnSpPr>
        <p:spPr>
          <a:xfrm>
            <a:off x="5823712" y="5388956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837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用户</a:t>
            </a:r>
            <a:r>
              <a:rPr kumimoji="1" lang="zh-CN" altLang="en-AU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分类</a:t>
            </a:r>
            <a:endParaRPr kumimoji="1" lang="zh-CN" altLang="en-US" sz="4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88F622-55ED-634D-A8B4-EDBC9C363823}"/>
              </a:ext>
            </a:extLst>
          </p:cNvPr>
          <p:cNvSpPr/>
          <p:nvPr/>
        </p:nvSpPr>
        <p:spPr>
          <a:xfrm>
            <a:off x="2596896" y="2015744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运营人员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AF257F-049E-EB4C-8669-E953121B865D}"/>
              </a:ext>
            </a:extLst>
          </p:cNvPr>
          <p:cNvSpPr/>
          <p:nvPr/>
        </p:nvSpPr>
        <p:spPr>
          <a:xfrm>
            <a:off x="7900418" y="2015744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品牌方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6AE1E8-DD1C-3749-8E8D-1961BC5C57BB}"/>
              </a:ext>
            </a:extLst>
          </p:cNvPr>
          <p:cNvSpPr txBox="1"/>
          <p:nvPr/>
        </p:nvSpPr>
        <p:spPr>
          <a:xfrm>
            <a:off x="1682496" y="2893568"/>
            <a:ext cx="3425952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创建管理其他运营人员帐号和品牌方帐号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4A5836-28D7-BD42-9D70-CEBFCCD67B70}"/>
              </a:ext>
            </a:extLst>
          </p:cNvPr>
          <p:cNvSpPr txBox="1"/>
          <p:nvPr/>
        </p:nvSpPr>
        <p:spPr>
          <a:xfrm>
            <a:off x="1682496" y="3814064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对所有的品牌进行业务管理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D1928B5-A395-EE4C-AB7C-769761F97981}"/>
              </a:ext>
            </a:extLst>
          </p:cNvPr>
          <p:cNvSpPr txBox="1"/>
          <p:nvPr/>
        </p:nvSpPr>
        <p:spPr>
          <a:xfrm>
            <a:off x="7083554" y="2893568"/>
            <a:ext cx="3425952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创建管理其他品牌方帐号，例如</a:t>
            </a:r>
            <a:r>
              <a:rPr kumimoji="1" lang="en-US" altLang="zh-CN" dirty="0"/>
              <a:t> business users </a:t>
            </a:r>
            <a:r>
              <a:rPr kumimoji="1" lang="zh-CN" altLang="en-US" dirty="0"/>
              <a:t>创建 </a:t>
            </a:r>
            <a:r>
              <a:rPr lang="en-AU" altLang="zh-CN" dirty="0"/>
              <a:t>chat agent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00C20F-73DB-5A4D-92ED-F6BD65FC9F7B}"/>
              </a:ext>
            </a:extLst>
          </p:cNvPr>
          <p:cNvSpPr txBox="1"/>
          <p:nvPr/>
        </p:nvSpPr>
        <p:spPr>
          <a:xfrm>
            <a:off x="7083554" y="4096849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对自己的品牌进行业务管理</a:t>
            </a:r>
          </a:p>
        </p:txBody>
      </p:sp>
    </p:spTree>
    <p:extLst>
      <p:ext uri="{BB962C8B-B14F-4D97-AF65-F5344CB8AC3E}">
        <p14:creationId xmlns:p14="http://schemas.microsoft.com/office/powerpoint/2010/main" val="165263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集中管理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6AE1E8-DD1C-3749-8E8D-1961BC5C57BB}"/>
              </a:ext>
            </a:extLst>
          </p:cNvPr>
          <p:cNvSpPr txBox="1"/>
          <p:nvPr/>
        </p:nvSpPr>
        <p:spPr>
          <a:xfrm>
            <a:off x="4383024" y="3105834"/>
            <a:ext cx="3425952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所有业务都可以在 </a:t>
            </a:r>
            <a:r>
              <a:rPr kumimoji="1" lang="en-AU" altLang="zh-CN" dirty="0"/>
              <a:t>Portal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处理，用户不需要登录其它平台</a:t>
            </a:r>
          </a:p>
        </p:txBody>
      </p:sp>
    </p:spTree>
    <p:extLst>
      <p:ext uri="{BB962C8B-B14F-4D97-AF65-F5344CB8AC3E}">
        <p14:creationId xmlns:p14="http://schemas.microsoft.com/office/powerpoint/2010/main" val="3352046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第二部分：技术架构</a:t>
            </a:r>
          </a:p>
        </p:txBody>
      </p:sp>
    </p:spTree>
    <p:extLst>
      <p:ext uri="{BB962C8B-B14F-4D97-AF65-F5344CB8AC3E}">
        <p14:creationId xmlns:p14="http://schemas.microsoft.com/office/powerpoint/2010/main" val="257308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技术架构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编程语言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6AE1E8-DD1C-3749-8E8D-1961BC5C57BB}"/>
              </a:ext>
            </a:extLst>
          </p:cNvPr>
          <p:cNvSpPr txBox="1"/>
          <p:nvPr/>
        </p:nvSpPr>
        <p:spPr>
          <a:xfrm>
            <a:off x="1418336" y="3429000"/>
            <a:ext cx="3425952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单页面应用，一次加载，无需刷新页面即可加载数据，极速用户体验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EC4C55-7AF2-0A40-BA7D-B64A608C6EB1}"/>
              </a:ext>
            </a:extLst>
          </p:cNvPr>
          <p:cNvSpPr/>
          <p:nvPr/>
        </p:nvSpPr>
        <p:spPr>
          <a:xfrm>
            <a:off x="5199888" y="145154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JavaScript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0B8D68-FEAD-404C-8D7E-5F65B33B8CB9}"/>
              </a:ext>
            </a:extLst>
          </p:cNvPr>
          <p:cNvSpPr/>
          <p:nvPr/>
        </p:nvSpPr>
        <p:spPr>
          <a:xfrm>
            <a:off x="2235200" y="2437853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AU" dirty="0"/>
              <a:t>前端</a:t>
            </a:r>
            <a:r>
              <a:rPr kumimoji="1" lang="zh-CN" altLang="en-US" dirty="0"/>
              <a:t>：</a:t>
            </a:r>
            <a:r>
              <a:rPr kumimoji="1" lang="en-AU" altLang="zh-CN" dirty="0"/>
              <a:t>React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8B7BB5-2AD7-814B-A3DC-0EC12A4CC1FC}"/>
              </a:ext>
            </a:extLst>
          </p:cNvPr>
          <p:cNvSpPr/>
          <p:nvPr/>
        </p:nvSpPr>
        <p:spPr>
          <a:xfrm>
            <a:off x="8164576" y="2437853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后端：</a:t>
            </a:r>
            <a:r>
              <a:rPr kumimoji="1" lang="en-AU" altLang="zh-CN" dirty="0"/>
              <a:t>Node.js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2C36C0-992E-1441-85EC-BF45D58CD9E1}"/>
              </a:ext>
            </a:extLst>
          </p:cNvPr>
          <p:cNvSpPr txBox="1"/>
          <p:nvPr/>
        </p:nvSpPr>
        <p:spPr>
          <a:xfrm>
            <a:off x="7347712" y="3429000"/>
            <a:ext cx="3425952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相比其它后端编程语言，开发效率更高，系统资源占用少，非常适合微服务架构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27835F-D853-1144-A6B2-723FC7AA0934}"/>
              </a:ext>
            </a:extLst>
          </p:cNvPr>
          <p:cNvSpPr txBox="1"/>
          <p:nvPr/>
        </p:nvSpPr>
        <p:spPr>
          <a:xfrm>
            <a:off x="1418336" y="4867989"/>
            <a:ext cx="9355328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前后端使用统一的编程语言，使得开发人员可以同时兼顾前后端开发，前后端交互达到无缝衔接，也方便开发人员的资源调配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D93DD333-1B8F-8649-B14E-855B7873CC26}"/>
              </a:ext>
            </a:extLst>
          </p:cNvPr>
          <p:cNvCxnSpPr/>
          <p:nvPr/>
        </p:nvCxnSpPr>
        <p:spPr>
          <a:xfrm>
            <a:off x="3068320" y="2184400"/>
            <a:ext cx="602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66B4455F-AB58-2640-8736-DAFADB5E7EA3}"/>
              </a:ext>
            </a:extLst>
          </p:cNvPr>
          <p:cNvCxnSpPr>
            <a:stCxn id="4" idx="2"/>
          </p:cNvCxnSpPr>
          <p:nvPr/>
        </p:nvCxnSpPr>
        <p:spPr>
          <a:xfrm>
            <a:off x="6096000" y="1927033"/>
            <a:ext cx="0" cy="257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0DEBF146-21B9-C44D-B524-0DEEC722BA99}"/>
              </a:ext>
            </a:extLst>
          </p:cNvPr>
          <p:cNvCxnSpPr/>
          <p:nvPr/>
        </p:nvCxnSpPr>
        <p:spPr>
          <a:xfrm>
            <a:off x="9093200" y="2184400"/>
            <a:ext cx="0" cy="32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9B784F39-F8BE-9648-81C8-5A95DDEE77C8}"/>
              </a:ext>
            </a:extLst>
          </p:cNvPr>
          <p:cNvCxnSpPr/>
          <p:nvPr/>
        </p:nvCxnSpPr>
        <p:spPr>
          <a:xfrm>
            <a:off x="3068320" y="2184400"/>
            <a:ext cx="0" cy="32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222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技术架构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数据库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EC4C55-7AF2-0A40-BA7D-B64A608C6EB1}"/>
              </a:ext>
            </a:extLst>
          </p:cNvPr>
          <p:cNvSpPr/>
          <p:nvPr/>
        </p:nvSpPr>
        <p:spPr>
          <a:xfrm>
            <a:off x="5199888" y="145154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MongoDB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27835F-D853-1144-A6B2-723FC7AA0934}"/>
              </a:ext>
            </a:extLst>
          </p:cNvPr>
          <p:cNvSpPr txBox="1"/>
          <p:nvPr/>
        </p:nvSpPr>
        <p:spPr>
          <a:xfrm>
            <a:off x="1418336" y="2782669"/>
            <a:ext cx="9355328" cy="23083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AU" altLang="zh-CN" dirty="0"/>
              <a:t>MongoDB </a:t>
            </a:r>
            <a:r>
              <a:rPr kumimoji="1" lang="zh-CN" altLang="en-AU" dirty="0"/>
              <a:t>是</a:t>
            </a:r>
            <a:r>
              <a:rPr kumimoji="1" lang="zh-CN" altLang="en-US" dirty="0"/>
              <a:t>一个非常新的数据库系统，因为诞生得晚，所以借鉴了很多成熟数据库系统，并解决了之前数据库的很多痛点。</a:t>
            </a:r>
            <a:endParaRPr kumimoji="1" lang="en-AU" altLang="zh-CN" dirty="0"/>
          </a:p>
          <a:p>
            <a:endParaRPr kumimoji="1" lang="en-US" altLang="zh-CN" dirty="0"/>
          </a:p>
          <a:p>
            <a:r>
              <a:rPr kumimoji="1" lang="en-AU" altLang="zh-CN" dirty="0"/>
              <a:t>MongoDB </a:t>
            </a:r>
            <a:r>
              <a:rPr kumimoji="1" lang="zh-CN" altLang="en-US" dirty="0"/>
              <a:t>最大的特点是快。读写速度非常快，自己可以兼任缓存数据库，由于速度快，可以在不借助消息队列的条件下实现大量数据的吞吐。</a:t>
            </a:r>
            <a:endParaRPr kumimoji="1" lang="en-AU" altLang="zh-CN" dirty="0"/>
          </a:p>
          <a:p>
            <a:endParaRPr kumimoji="1" lang="en-US" altLang="zh-CN" dirty="0"/>
          </a:p>
          <a:p>
            <a:r>
              <a:rPr kumimoji="1" lang="en-AU" altLang="zh-CN" dirty="0"/>
              <a:t>MongoDB </a:t>
            </a:r>
            <a:r>
              <a:rPr kumimoji="1" lang="zh-CN" altLang="en-US" dirty="0"/>
              <a:t>的另一个特点是 </a:t>
            </a:r>
            <a:r>
              <a:rPr kumimoji="1" lang="en-AU" altLang="zh-CN" dirty="0"/>
              <a:t>NOSQL</a:t>
            </a:r>
            <a:r>
              <a:rPr kumimoji="1" lang="zh-CN" altLang="en-US" dirty="0"/>
              <a:t>，可以实现差异数据集合，非常适合多平台数据整合。另外，其类似 </a:t>
            </a:r>
            <a:r>
              <a:rPr kumimoji="1" lang="en-AU" altLang="zh-CN" dirty="0"/>
              <a:t>JSON </a:t>
            </a:r>
            <a:r>
              <a:rPr kumimoji="1" lang="zh-CN" altLang="en-AU" dirty="0"/>
              <a:t>的</a:t>
            </a:r>
            <a:r>
              <a:rPr kumimoji="1" lang="zh-CN" altLang="en-US" dirty="0"/>
              <a:t>数据格式与 </a:t>
            </a:r>
            <a:r>
              <a:rPr kumimoji="1" lang="en-AU" altLang="zh-CN" dirty="0"/>
              <a:t>JavaScript </a:t>
            </a:r>
            <a:r>
              <a:rPr kumimoji="1" lang="zh-CN" altLang="en-US" dirty="0"/>
              <a:t>可以完美结合。</a:t>
            </a:r>
          </a:p>
        </p:txBody>
      </p:sp>
    </p:spTree>
    <p:extLst>
      <p:ext uri="{BB962C8B-B14F-4D97-AF65-F5344CB8AC3E}">
        <p14:creationId xmlns:p14="http://schemas.microsoft.com/office/powerpoint/2010/main" val="3448427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技术架构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微服务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884981-F07F-6240-98A9-7CC332105300}"/>
              </a:ext>
            </a:extLst>
          </p:cNvPr>
          <p:cNvSpPr/>
          <p:nvPr/>
        </p:nvSpPr>
        <p:spPr>
          <a:xfrm>
            <a:off x="5199888" y="379101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MongoDB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88F4E6-19F4-5A45-9DB1-F15D185C9FBB}"/>
              </a:ext>
            </a:extLst>
          </p:cNvPr>
          <p:cNvSpPr/>
          <p:nvPr/>
        </p:nvSpPr>
        <p:spPr>
          <a:xfrm>
            <a:off x="5199888" y="162426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Nginx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CDDEA0-FE17-3849-8EC1-5EAAB0AD2356}"/>
              </a:ext>
            </a:extLst>
          </p:cNvPr>
          <p:cNvSpPr/>
          <p:nvPr/>
        </p:nvSpPr>
        <p:spPr>
          <a:xfrm>
            <a:off x="546608" y="266058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Frontend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4CC83D-3AA6-C748-B8FC-05759B4BF9E3}"/>
              </a:ext>
            </a:extLst>
          </p:cNvPr>
          <p:cNvSpPr/>
          <p:nvPr/>
        </p:nvSpPr>
        <p:spPr>
          <a:xfrm>
            <a:off x="2635504" y="2660585"/>
            <a:ext cx="3108958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Backend Microservice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2C390AF-016D-D840-8EDD-906F9B12E852}"/>
              </a:ext>
            </a:extLst>
          </p:cNvPr>
          <p:cNvSpPr/>
          <p:nvPr/>
        </p:nvSpPr>
        <p:spPr>
          <a:xfrm>
            <a:off x="6134608" y="266058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WeChat Microservice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F50D54-E3D3-F348-898D-A07E9FB5C0E3}"/>
              </a:ext>
            </a:extLst>
          </p:cNvPr>
          <p:cNvSpPr/>
          <p:nvPr/>
        </p:nvSpPr>
        <p:spPr>
          <a:xfrm>
            <a:off x="8975346" y="266058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Facebook Microservice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E3DF22-F61A-2143-8ECB-4B829808754D}"/>
              </a:ext>
            </a:extLst>
          </p:cNvPr>
          <p:cNvSpPr/>
          <p:nvPr/>
        </p:nvSpPr>
        <p:spPr>
          <a:xfrm>
            <a:off x="2728979" y="2754695"/>
            <a:ext cx="3108958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Backend Microservice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11D22C-875E-9240-97F8-5301BC969D4D}"/>
              </a:ext>
            </a:extLst>
          </p:cNvPr>
          <p:cNvSpPr/>
          <p:nvPr/>
        </p:nvSpPr>
        <p:spPr>
          <a:xfrm>
            <a:off x="6228083" y="275469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WeChat Microservice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7B5F44-93DA-C548-A424-6892E3BFC235}"/>
              </a:ext>
            </a:extLst>
          </p:cNvPr>
          <p:cNvSpPr/>
          <p:nvPr/>
        </p:nvSpPr>
        <p:spPr>
          <a:xfrm>
            <a:off x="9068821" y="275469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Facebook Microservice</a:t>
            </a:r>
            <a:endParaRPr kumimoji="1" lang="zh-CN" altLang="en-US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8C338FB3-C9E3-E248-968F-E3889A93882C}"/>
              </a:ext>
            </a:extLst>
          </p:cNvPr>
          <p:cNvCxnSpPr/>
          <p:nvPr/>
        </p:nvCxnSpPr>
        <p:spPr>
          <a:xfrm>
            <a:off x="1442720" y="2367280"/>
            <a:ext cx="88513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42527FEB-D13D-214F-B42A-5367315AA33E}"/>
              </a:ext>
            </a:extLst>
          </p:cNvPr>
          <p:cNvCxnSpPr>
            <a:stCxn id="7" idx="2"/>
          </p:cNvCxnSpPr>
          <p:nvPr/>
        </p:nvCxnSpPr>
        <p:spPr>
          <a:xfrm>
            <a:off x="6096000" y="2099753"/>
            <a:ext cx="0" cy="267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F2C5A907-1CB8-2C49-9F35-C4EF33772B30}"/>
              </a:ext>
            </a:extLst>
          </p:cNvPr>
          <p:cNvCxnSpPr>
            <a:endCxn id="8" idx="0"/>
          </p:cNvCxnSpPr>
          <p:nvPr/>
        </p:nvCxnSpPr>
        <p:spPr>
          <a:xfrm>
            <a:off x="1442720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D52A8CEB-382D-C049-821C-E8531710C010}"/>
              </a:ext>
            </a:extLst>
          </p:cNvPr>
          <p:cNvCxnSpPr>
            <a:endCxn id="10" idx="0"/>
          </p:cNvCxnSpPr>
          <p:nvPr/>
        </p:nvCxnSpPr>
        <p:spPr>
          <a:xfrm>
            <a:off x="4189983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3EE708E3-00B5-114E-8088-08B883A0D5BE}"/>
              </a:ext>
            </a:extLst>
          </p:cNvPr>
          <p:cNvCxnSpPr>
            <a:endCxn id="11" idx="0"/>
          </p:cNvCxnSpPr>
          <p:nvPr/>
        </p:nvCxnSpPr>
        <p:spPr>
          <a:xfrm>
            <a:off x="7359904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ED0AEEAA-D021-0446-AACF-BF90834A7C89}"/>
              </a:ext>
            </a:extLst>
          </p:cNvPr>
          <p:cNvCxnSpPr/>
          <p:nvPr/>
        </p:nvCxnSpPr>
        <p:spPr>
          <a:xfrm>
            <a:off x="10294117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F3D1C8-5777-1341-B6D5-FA0CE62CA350}"/>
              </a:ext>
            </a:extLst>
          </p:cNvPr>
          <p:cNvCxnSpPr/>
          <p:nvPr/>
        </p:nvCxnSpPr>
        <p:spPr>
          <a:xfrm>
            <a:off x="4189983" y="3535680"/>
            <a:ext cx="61041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90F98494-C427-DB45-8C6C-A0E9FCA8FA9A}"/>
              </a:ext>
            </a:extLst>
          </p:cNvPr>
          <p:cNvCxnSpPr/>
          <p:nvPr/>
        </p:nvCxnSpPr>
        <p:spPr>
          <a:xfrm flipV="1">
            <a:off x="4189983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CD9203A9-B1EE-5B47-A636-6CC609CC36E6}"/>
              </a:ext>
            </a:extLst>
          </p:cNvPr>
          <p:cNvCxnSpPr/>
          <p:nvPr/>
        </p:nvCxnSpPr>
        <p:spPr>
          <a:xfrm flipV="1">
            <a:off x="7359904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AB035227-5F41-9E4F-ACD6-817E87219479}"/>
              </a:ext>
            </a:extLst>
          </p:cNvPr>
          <p:cNvCxnSpPr>
            <a:endCxn id="15" idx="2"/>
          </p:cNvCxnSpPr>
          <p:nvPr/>
        </p:nvCxnSpPr>
        <p:spPr>
          <a:xfrm flipV="1">
            <a:off x="10294117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07953527-CF01-EB4C-B6A5-F028CB1065E6}"/>
              </a:ext>
            </a:extLst>
          </p:cNvPr>
          <p:cNvCxnSpPr>
            <a:endCxn id="6" idx="0"/>
          </p:cNvCxnSpPr>
          <p:nvPr/>
        </p:nvCxnSpPr>
        <p:spPr>
          <a:xfrm>
            <a:off x="6096000" y="3535680"/>
            <a:ext cx="0" cy="255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5363C792-306A-1744-9702-28314AF5F4CC}"/>
              </a:ext>
            </a:extLst>
          </p:cNvPr>
          <p:cNvSpPr txBox="1"/>
          <p:nvPr/>
        </p:nvSpPr>
        <p:spPr>
          <a:xfrm>
            <a:off x="1160273" y="5080000"/>
            <a:ext cx="9355328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所有微服务都可以分裂扩展。将来，可以用负载均衡服务代替 </a:t>
            </a:r>
            <a:r>
              <a:rPr kumimoji="1" lang="en-AU" altLang="zh-CN" dirty="0"/>
              <a:t>Nginx</a:t>
            </a:r>
            <a:r>
              <a:rPr kumimoji="1" lang="zh-CN" altLang="en-US" dirty="0"/>
              <a:t>，将 </a:t>
            </a:r>
            <a:r>
              <a:rPr kumimoji="1" lang="en-AU" altLang="zh-CN" dirty="0"/>
              <a:t>Portal Frontend </a:t>
            </a:r>
            <a:r>
              <a:rPr kumimoji="1" lang="zh-CN" altLang="en-AU" dirty="0"/>
              <a:t>部署</a:t>
            </a:r>
            <a:r>
              <a:rPr kumimoji="1" lang="zh-CN" altLang="en-US" dirty="0"/>
              <a:t>到 </a:t>
            </a:r>
            <a:r>
              <a:rPr kumimoji="1" lang="en-AU" altLang="zh-CN" dirty="0"/>
              <a:t>CND</a:t>
            </a:r>
            <a:r>
              <a:rPr kumimoji="1" lang="zh-CN" altLang="en-US" dirty="0"/>
              <a:t>，并使用 </a:t>
            </a:r>
            <a:r>
              <a:rPr kumimoji="1" lang="en-AU" altLang="zh-CN" dirty="0"/>
              <a:t>MongoDB </a:t>
            </a:r>
            <a:r>
              <a:rPr kumimoji="1" lang="zh-CN" altLang="en-AU" dirty="0"/>
              <a:t>副本集</a:t>
            </a:r>
            <a:r>
              <a:rPr kumimoji="1" lang="zh-CN" altLang="en-US" dirty="0"/>
              <a:t>，实现更可靠的高可用。</a:t>
            </a:r>
            <a:endParaRPr kumimoji="1"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3433297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技术架构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日志系统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363C792-306A-1744-9702-28314AF5F4CC}"/>
              </a:ext>
            </a:extLst>
          </p:cNvPr>
          <p:cNvSpPr txBox="1"/>
          <p:nvPr/>
        </p:nvSpPr>
        <p:spPr>
          <a:xfrm>
            <a:off x="967233" y="2997199"/>
            <a:ext cx="9721088" cy="32932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altLang="zh-CN" sz="1600" dirty="0"/>
              <a:t>Nginx </a:t>
            </a:r>
            <a:r>
              <a:rPr lang="zh-CN" altLang="en-US" sz="1600" dirty="0"/>
              <a:t>日志使用 </a:t>
            </a:r>
            <a:r>
              <a:rPr lang="en-AU" altLang="zh-CN" sz="1600" dirty="0"/>
              <a:t>Nginx </a:t>
            </a:r>
            <a:r>
              <a:rPr lang="zh-CN" altLang="en-US" sz="1600" dirty="0"/>
              <a:t>默认格式，分为：</a:t>
            </a:r>
          </a:p>
          <a:p>
            <a:r>
              <a:rPr lang="zh-CN" altLang="en-US" sz="1600" dirty="0"/>
              <a:t>进站日志：</a:t>
            </a:r>
            <a:r>
              <a:rPr lang="en-AU" altLang="zh-CN" sz="1600" dirty="0"/>
              <a:t>nginx_access.log</a:t>
            </a:r>
          </a:p>
          <a:p>
            <a:r>
              <a:rPr lang="zh-CN" altLang="en-US" sz="1600" dirty="0"/>
              <a:t>错误日志：</a:t>
            </a:r>
            <a:r>
              <a:rPr lang="en-AU" altLang="zh-CN" sz="1600" dirty="0"/>
              <a:t>nginx_error.log</a:t>
            </a:r>
          </a:p>
          <a:p>
            <a:endParaRPr lang="en-AU" altLang="zh-CN" sz="1600" dirty="0"/>
          </a:p>
          <a:p>
            <a:r>
              <a:rPr lang="en-AU" altLang="zh-CN" sz="1600" dirty="0"/>
              <a:t>Node.js </a:t>
            </a:r>
            <a:r>
              <a:rPr lang="zh-CN" altLang="en-US" sz="1600" dirty="0"/>
              <a:t>日志使用自定义格式，以 </a:t>
            </a:r>
            <a:r>
              <a:rPr lang="en-AU" altLang="zh-CN" sz="1600" dirty="0"/>
              <a:t>gravity-facebook </a:t>
            </a:r>
            <a:r>
              <a:rPr lang="zh-CN" altLang="en-US" sz="1600" dirty="0"/>
              <a:t>为例，分为：</a:t>
            </a:r>
          </a:p>
          <a:p>
            <a:r>
              <a:rPr lang="zh-CN" altLang="en-US" sz="1600" dirty="0"/>
              <a:t>进站日志：</a:t>
            </a:r>
            <a:r>
              <a:rPr lang="en-AU" altLang="zh-CN" sz="1600" dirty="0"/>
              <a:t>gravity_facebook_access.log</a:t>
            </a:r>
          </a:p>
          <a:p>
            <a:r>
              <a:rPr lang="zh-CN" altLang="en-US" sz="1600" dirty="0"/>
              <a:t>应用日志：</a:t>
            </a:r>
            <a:r>
              <a:rPr lang="en-AU" altLang="zh-CN" sz="1600" dirty="0"/>
              <a:t>gravity_facebook_app.log</a:t>
            </a:r>
          </a:p>
          <a:p>
            <a:r>
              <a:rPr lang="zh-CN" altLang="en-US" sz="1600" dirty="0"/>
              <a:t>错误日志：</a:t>
            </a:r>
            <a:r>
              <a:rPr lang="en-AU" altLang="zh-CN" sz="1600" dirty="0"/>
              <a:t>gravity_facebook_error.log</a:t>
            </a:r>
          </a:p>
          <a:p>
            <a:r>
              <a:rPr lang="zh-CN" altLang="en-US" sz="1600" dirty="0"/>
              <a:t>所有日志：</a:t>
            </a:r>
            <a:r>
              <a:rPr lang="en-AU" altLang="zh-CN" sz="1600" dirty="0"/>
              <a:t>gravity_facebook_all.log</a:t>
            </a:r>
          </a:p>
          <a:p>
            <a:endParaRPr lang="en-AU" altLang="zh-CN" sz="1600" dirty="0"/>
          </a:p>
          <a:p>
            <a:r>
              <a:rPr lang="zh-CN" altLang="en-US" sz="1600" dirty="0"/>
              <a:t>进站日志、应用日志、错误日志都由 </a:t>
            </a:r>
            <a:r>
              <a:rPr lang="en-US" altLang="zh-CN" sz="1600" dirty="0"/>
              <a:t>Log4js </a:t>
            </a:r>
            <a:r>
              <a:rPr lang="zh-CN" altLang="en-US" sz="1600" dirty="0"/>
              <a:t>模块创建，超过 </a:t>
            </a:r>
            <a:r>
              <a:rPr lang="en-US" altLang="zh-CN" sz="1600" dirty="0"/>
              <a:t>10M </a:t>
            </a:r>
            <a:r>
              <a:rPr lang="zh-CN" altLang="en-US" sz="1600" dirty="0"/>
              <a:t>会自动分割备份，最多保留 </a:t>
            </a:r>
            <a:r>
              <a:rPr lang="en-US" altLang="zh-CN" sz="1600" dirty="0"/>
              <a:t>5 </a:t>
            </a:r>
            <a:r>
              <a:rPr lang="zh-CN" altLang="en-US" sz="1600" dirty="0"/>
              <a:t>个备份文件。</a:t>
            </a:r>
          </a:p>
          <a:p>
            <a:r>
              <a:rPr lang="zh-CN" altLang="en-US" sz="1600" dirty="0"/>
              <a:t>“所有日志”由 </a:t>
            </a:r>
            <a:r>
              <a:rPr lang="en-US" altLang="zh-CN" sz="1600" dirty="0"/>
              <a:t>PM2 </a:t>
            </a:r>
            <a:r>
              <a:rPr lang="zh-CN" altLang="en-US" sz="1600" dirty="0"/>
              <a:t>创建，包含“进站日志”、“应用日志”、“错误日志”，不会分割，永久保留。</a:t>
            </a:r>
          </a:p>
          <a:p>
            <a:endParaRPr lang="en-AU" altLang="zh-CN" sz="1600" dirty="0"/>
          </a:p>
        </p:txBody>
      </p:sp>
      <p:pic>
        <p:nvPicPr>
          <p:cNvPr id="4" name="图片 3" descr="图片包含 时钟, 物体&#10;&#10;描述已自动生成">
            <a:extLst>
              <a:ext uri="{FF2B5EF4-FFF2-40B4-BE49-F238E27FC236}">
                <a16:creationId xmlns:a16="http://schemas.microsoft.com/office/drawing/2014/main" id="{5470E83B-2CCF-414C-A048-D0320236F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27" y="1570182"/>
            <a:ext cx="8851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84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第三部分：</a:t>
            </a:r>
            <a:r>
              <a:rPr kumimoji="1" lang="zh-CN" altLang="en-AU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业务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逻辑</a:t>
            </a:r>
          </a:p>
        </p:txBody>
      </p:sp>
    </p:spTree>
    <p:extLst>
      <p:ext uri="{BB962C8B-B14F-4D97-AF65-F5344CB8AC3E}">
        <p14:creationId xmlns:p14="http://schemas.microsoft.com/office/powerpoint/2010/main" val="1203489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业务逻辑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自动回复</a:t>
            </a:r>
            <a:r>
              <a:rPr kumimoji="1" lang="en-AU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2.0</a:t>
            </a:r>
            <a:endParaRPr kumimoji="1" lang="zh-CN" altLang="en-US" sz="4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A6B9FB-DBA9-0843-B07F-DBF211C416D8}"/>
              </a:ext>
            </a:extLst>
          </p:cNvPr>
          <p:cNvSpPr/>
          <p:nvPr/>
        </p:nvSpPr>
        <p:spPr>
          <a:xfrm>
            <a:off x="2275840" y="1787613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WMP (1.0)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FBB109-8C2E-E643-9737-7F1350241F7F}"/>
              </a:ext>
            </a:extLst>
          </p:cNvPr>
          <p:cNvSpPr/>
          <p:nvPr/>
        </p:nvSpPr>
        <p:spPr>
          <a:xfrm>
            <a:off x="8205216" y="1787613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Gravity (2.0)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AD1E13-A93E-DA49-AA5D-547949C3C243}"/>
              </a:ext>
            </a:extLst>
          </p:cNvPr>
          <p:cNvSpPr txBox="1"/>
          <p:nvPr/>
        </p:nvSpPr>
        <p:spPr>
          <a:xfrm>
            <a:off x="1458976" y="2740657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关键词回复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90BABA-5CF4-AF48-A38C-206D64645C2F}"/>
              </a:ext>
            </a:extLst>
          </p:cNvPr>
          <p:cNvSpPr txBox="1"/>
          <p:nvPr/>
        </p:nvSpPr>
        <p:spPr>
          <a:xfrm>
            <a:off x="7388352" y="2740657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智能分析作答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8D4239-DC1C-DF4E-B63B-183C15748952}"/>
              </a:ext>
            </a:extLst>
          </p:cNvPr>
          <p:cNvSpPr txBox="1"/>
          <p:nvPr/>
        </p:nvSpPr>
        <p:spPr>
          <a:xfrm>
            <a:off x="7388352" y="3449289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支持会话管理，会话情景记录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7D9727-22BC-E647-AA7A-C7591E4583D9}"/>
              </a:ext>
            </a:extLst>
          </p:cNvPr>
          <p:cNvSpPr txBox="1"/>
          <p:nvPr/>
        </p:nvSpPr>
        <p:spPr>
          <a:xfrm>
            <a:off x="7388352" y="4157921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人工客服一站式介入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AF67FA-1581-1743-A357-055033E46126}"/>
              </a:ext>
            </a:extLst>
          </p:cNvPr>
          <p:cNvSpPr txBox="1"/>
          <p:nvPr/>
        </p:nvSpPr>
        <p:spPr>
          <a:xfrm>
            <a:off x="1458976" y="3449289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没有会话管理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005F7A-2BD7-0645-90F7-2FF1C0235130}"/>
              </a:ext>
            </a:extLst>
          </p:cNvPr>
          <p:cNvSpPr txBox="1"/>
          <p:nvPr/>
        </p:nvSpPr>
        <p:spPr>
          <a:xfrm>
            <a:off x="1458976" y="4157921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人工客服跨平台介入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7EA81A-5B67-F041-BDC1-EEB8F57AF059}"/>
              </a:ext>
            </a:extLst>
          </p:cNvPr>
          <p:cNvSpPr txBox="1"/>
          <p:nvPr/>
        </p:nvSpPr>
        <p:spPr>
          <a:xfrm>
            <a:off x="1458976" y="4866553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单一渠道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7388352" y="4866553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多渠道</a:t>
            </a:r>
          </a:p>
        </p:txBody>
      </p:sp>
    </p:spTree>
    <p:extLst>
      <p:ext uri="{BB962C8B-B14F-4D97-AF65-F5344CB8AC3E}">
        <p14:creationId xmlns:p14="http://schemas.microsoft.com/office/powerpoint/2010/main" val="90819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AU" altLang="zh-CN" dirty="0"/>
              <a:t>Gravity Prototype </a:t>
            </a:r>
            <a:r>
              <a:rPr kumimoji="1" lang="zh-CN" altLang="en-US" dirty="0"/>
              <a:t>的主要功能：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拥有可以进行配置的网站后台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可以绑定微信公众号和 </a:t>
            </a:r>
            <a:r>
              <a:rPr kumimoji="1" lang="en-AU" altLang="zh-CN" dirty="0"/>
              <a:t>Facebook </a:t>
            </a:r>
            <a:r>
              <a:rPr kumimoji="1" lang="zh-CN" altLang="en-AU" dirty="0"/>
              <a:t>帐号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可以对绑定的新媒体</a:t>
            </a:r>
            <a:r>
              <a:rPr kumimoji="1" lang="zh-CN" altLang="en-AU" dirty="0"/>
              <a:t>帐号</a:t>
            </a:r>
            <a:r>
              <a:rPr kumimoji="1" lang="zh-CN" altLang="en-US" dirty="0"/>
              <a:t>的顾客消息进行回复和管理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AU" altLang="zh-CN" dirty="0"/>
          </a:p>
          <a:p>
            <a:r>
              <a:rPr kumimoji="1" lang="en-AU" altLang="zh-CN" dirty="0"/>
              <a:t>Gravity Prototype </a:t>
            </a:r>
            <a:r>
              <a:rPr kumimoji="1" lang="zh-CN" altLang="en-AU" dirty="0"/>
              <a:t>的</a:t>
            </a:r>
            <a:r>
              <a:rPr kumimoji="1" lang="zh-CN" altLang="en-US" dirty="0"/>
              <a:t>商业价值：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一个平台管理多个新媒体帐号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比微信公众号平台和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的自动</a:t>
            </a:r>
            <a:r>
              <a:rPr kumimoji="1" lang="zh-CN" altLang="en-US" dirty="0"/>
              <a:t>回复功能更加智能、更加灵活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将来可以扩展更多新媒体帐号，并集成更多功能</a:t>
            </a:r>
            <a:endParaRPr kumimoji="1" lang="en-AU" altLang="zh-CN" dirty="0"/>
          </a:p>
          <a:p>
            <a:endParaRPr kumimoji="1" lang="en-AU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About Gravity Prototype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kumimoji="1" lang="en-AU" altLang="zh-CN" i="0" dirty="0"/>
              <a:t>Gravity Prototype </a:t>
            </a:r>
            <a:r>
              <a:rPr kumimoji="1" lang="en-US" altLang="zh-CN" i="0" dirty="0"/>
              <a:t>Bill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Edition</a:t>
            </a:r>
            <a:r>
              <a:rPr kumimoji="1" lang="zh-CN" altLang="en-US" i="0" dirty="0"/>
              <a:t> 的特点：</a:t>
            </a:r>
            <a:endParaRPr kumimoji="1" lang="en-AU" altLang="zh-CN" i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使用前后端统一的 </a:t>
            </a:r>
            <a:r>
              <a:rPr kumimoji="1" lang="en-AU" altLang="zh-CN" i="0" dirty="0"/>
              <a:t>JavaScript </a:t>
            </a:r>
            <a:r>
              <a:rPr kumimoji="1" lang="zh-CN" altLang="en-AU" i="0" dirty="0"/>
              <a:t>编程语言</a:t>
            </a:r>
            <a:r>
              <a:rPr kumimoji="1" lang="zh-CN" altLang="en-US" i="0" dirty="0"/>
              <a:t>，开发效率高，系统资源占用少</a:t>
            </a:r>
            <a:endParaRPr kumimoji="1" lang="en-US" altLang="zh-CN" i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使用微服务架构，具有高稳定性、可灵活扩展的特点</a:t>
            </a:r>
            <a:endParaRPr kumimoji="1" lang="en-AU" altLang="zh-CN" i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程序代码以自主研发为主，程序执行效率高、可控范围大，并减少对第三方服务的依赖</a:t>
            </a:r>
          </a:p>
        </p:txBody>
      </p:sp>
    </p:spTree>
    <p:extLst>
      <p:ext uri="{BB962C8B-B14F-4D97-AF65-F5344CB8AC3E}">
        <p14:creationId xmlns:p14="http://schemas.microsoft.com/office/powerpoint/2010/main" val="4008573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业务逻辑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用户体验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4383024" y="3244334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待补充</a:t>
            </a:r>
            <a:r>
              <a:rPr kumimoji="1" lang="en-AU" altLang="zh-CN" dirty="0"/>
              <a:t>…...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861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第四部分：未来规划</a:t>
            </a:r>
          </a:p>
        </p:txBody>
      </p:sp>
    </p:spTree>
    <p:extLst>
      <p:ext uri="{BB962C8B-B14F-4D97-AF65-F5344CB8AC3E}">
        <p14:creationId xmlns:p14="http://schemas.microsoft.com/office/powerpoint/2010/main" val="1020159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未来规划 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项目发展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1863344" y="2136338"/>
            <a:ext cx="8134096" cy="23083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产品设计：设计师介入，更漂亮、更好交互体验的界面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技术架构：微服务化、核心代码单独立项、项目责任制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业务逻辑：智能客服、场景二维码、会员中心、卡券中心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底层功能：用户管理（权限控制）、组件化页面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2970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未来规划 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人员配备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487682" y="4444150"/>
            <a:ext cx="3470656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第一阶段：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66EFA2-FDB3-0C47-B2EA-FE9254B3E2AC}"/>
              </a:ext>
            </a:extLst>
          </p:cNvPr>
          <p:cNvSpPr txBox="1"/>
          <p:nvPr/>
        </p:nvSpPr>
        <p:spPr>
          <a:xfrm>
            <a:off x="4226561" y="3890152"/>
            <a:ext cx="3470656" cy="14773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第二阶段：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前端开发：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设计师：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AECC2B-FA05-D944-BE03-7F418B04BB58}"/>
              </a:ext>
            </a:extLst>
          </p:cNvPr>
          <p:cNvSpPr txBox="1"/>
          <p:nvPr/>
        </p:nvSpPr>
        <p:spPr>
          <a:xfrm>
            <a:off x="7965440" y="2782157"/>
            <a:ext cx="3470656" cy="2585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第三阶段：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后端开发（</a:t>
            </a:r>
            <a:r>
              <a:rPr kumimoji="1" lang="en-AU" altLang="zh-CN" dirty="0"/>
              <a:t>Java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AU" altLang="zh-CN" dirty="0"/>
          </a:p>
          <a:p>
            <a:r>
              <a:rPr kumimoji="1" lang="zh-CN" altLang="en-US" dirty="0"/>
              <a:t>后端开发（</a:t>
            </a:r>
            <a:r>
              <a:rPr kumimoji="1" lang="en-AU" altLang="zh-CN" dirty="0"/>
              <a:t>Node.js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前端开发（</a:t>
            </a:r>
            <a:r>
              <a:rPr kumimoji="1" lang="en-AU" altLang="zh-CN" dirty="0"/>
              <a:t>Portal / React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AU" altLang="zh-CN" dirty="0"/>
          </a:p>
          <a:p>
            <a:r>
              <a:rPr kumimoji="1" lang="zh-CN" altLang="en-AU" dirty="0"/>
              <a:t>前端</a:t>
            </a:r>
            <a:r>
              <a:rPr kumimoji="1" lang="zh-CN" altLang="en-US" dirty="0"/>
              <a:t>开发（</a:t>
            </a:r>
            <a:r>
              <a:rPr kumimoji="1" lang="en-US" altLang="zh-CN" dirty="0"/>
              <a:t>H5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小程序）：</a:t>
            </a:r>
            <a:r>
              <a:rPr kumimoji="1" lang="en-AU" altLang="zh-CN" dirty="0"/>
              <a:t>1 </a:t>
            </a:r>
            <a:r>
              <a:rPr kumimoji="1" lang="zh-CN" altLang="en-AU" dirty="0"/>
              <a:t>人</a:t>
            </a:r>
            <a:endParaRPr kumimoji="1" lang="en-US" altLang="zh-CN" dirty="0"/>
          </a:p>
          <a:p>
            <a:r>
              <a:rPr kumimoji="1" lang="zh-CN" altLang="en-US" dirty="0"/>
              <a:t>设计师：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运维工程师：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人（可兼任）</a:t>
            </a:r>
            <a:endParaRPr kumimoji="1" lang="en-US" altLang="zh-CN" dirty="0"/>
          </a:p>
          <a:p>
            <a:r>
              <a:rPr kumimoji="1" lang="zh-CN" altLang="en-US" dirty="0"/>
              <a:t>测试工程师：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人（可兼任）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32736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第五部分：总结</a:t>
            </a:r>
          </a:p>
        </p:txBody>
      </p:sp>
    </p:spTree>
    <p:extLst>
      <p:ext uri="{BB962C8B-B14F-4D97-AF65-F5344CB8AC3E}">
        <p14:creationId xmlns:p14="http://schemas.microsoft.com/office/powerpoint/2010/main" val="2554615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1863344" y="2136338"/>
            <a:ext cx="8134096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如果有幸能够成为 </a:t>
            </a:r>
            <a:r>
              <a:rPr kumimoji="1" lang="en-AU" altLang="zh-CN" dirty="0"/>
              <a:t>Gravity </a:t>
            </a:r>
            <a:r>
              <a:rPr kumimoji="1" lang="zh-CN" altLang="en-AU" dirty="0"/>
              <a:t>项目</a:t>
            </a:r>
            <a:r>
              <a:rPr kumimoji="1" lang="zh-CN" altLang="en-US" dirty="0"/>
              <a:t>的开发负责人，必尽全力做好这个项目，因为这个项目一直是我非常想做，也花时间和精力思考了很久的一个项目。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E7D01E-9529-2C41-BF36-DA788BE3025B}"/>
              </a:ext>
            </a:extLst>
          </p:cNvPr>
          <p:cNvSpPr txBox="1"/>
          <p:nvPr/>
        </p:nvSpPr>
        <p:spPr>
          <a:xfrm>
            <a:off x="1863344" y="3240511"/>
            <a:ext cx="8134096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如果 </a:t>
            </a:r>
            <a:r>
              <a:rPr kumimoji="1" lang="en-AU" altLang="zh-CN" dirty="0"/>
              <a:t>Albert </a:t>
            </a:r>
            <a:r>
              <a:rPr kumimoji="1" lang="zh-CN" altLang="en-US" dirty="0"/>
              <a:t>来带领这个项目，我也将尽全力配合。相信我在 </a:t>
            </a:r>
            <a:r>
              <a:rPr kumimoji="1" lang="en-AU" altLang="zh-CN" dirty="0"/>
              <a:t>WMP </a:t>
            </a:r>
            <a:r>
              <a:rPr kumimoji="1" lang="zh-CN" altLang="en-US" dirty="0"/>
              <a:t>项目积累的经验，以及在前端方面的能力，可以帮到 </a:t>
            </a:r>
            <a:r>
              <a:rPr kumimoji="1" lang="en-AU" altLang="zh-CN" dirty="0"/>
              <a:t>Albert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C551A4-48D8-F44E-85E4-A505659CD431}"/>
              </a:ext>
            </a:extLst>
          </p:cNvPr>
          <p:cNvSpPr txBox="1"/>
          <p:nvPr/>
        </p:nvSpPr>
        <p:spPr>
          <a:xfrm>
            <a:off x="1863344" y="4344684"/>
            <a:ext cx="8134096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谢谢大家！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0837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44A2ADC-97FD-1F4B-A082-2693BFCDE5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消息流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6B1C55-C3F8-DD43-8CD2-61F777B499E2}"/>
              </a:ext>
            </a:extLst>
          </p:cNvPr>
          <p:cNvSpPr/>
          <p:nvPr/>
        </p:nvSpPr>
        <p:spPr>
          <a:xfrm>
            <a:off x="1090584" y="3663949"/>
            <a:ext cx="1798320" cy="9499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WeChat User</a:t>
            </a:r>
            <a:endParaRPr kumimoji="1" lang="zh-CN" altLang="en-US" sz="1600" dirty="0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C607A02A-BA6C-9043-81EB-11B7888F5042}"/>
              </a:ext>
            </a:extLst>
          </p:cNvPr>
          <p:cNvSpPr/>
          <p:nvPr/>
        </p:nvSpPr>
        <p:spPr>
          <a:xfrm>
            <a:off x="2980344" y="3648709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CD2AC0-F8B2-0D4F-869C-0C07F3291D9E}"/>
              </a:ext>
            </a:extLst>
          </p:cNvPr>
          <p:cNvSpPr/>
          <p:nvPr/>
        </p:nvSpPr>
        <p:spPr>
          <a:xfrm>
            <a:off x="4870104" y="3663949"/>
            <a:ext cx="2113280" cy="9499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WeChat Microservice</a:t>
            </a:r>
            <a:endParaRPr kumimoji="1" lang="zh-CN" altLang="en-US" sz="1600" dirty="0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BB325C25-0771-5242-B22C-4C61212B184C}"/>
              </a:ext>
            </a:extLst>
          </p:cNvPr>
          <p:cNvSpPr/>
          <p:nvPr/>
        </p:nvSpPr>
        <p:spPr>
          <a:xfrm>
            <a:off x="7074824" y="3648709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181FDB5-4E29-4C48-AA8A-F6AAAE80E81D}"/>
              </a:ext>
            </a:extLst>
          </p:cNvPr>
          <p:cNvSpPr/>
          <p:nvPr/>
        </p:nvSpPr>
        <p:spPr>
          <a:xfrm>
            <a:off x="9011920" y="1777999"/>
            <a:ext cx="2113280" cy="42265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Portal Microservice</a:t>
            </a:r>
            <a:endParaRPr kumimoji="1" lang="zh-CN" altLang="en-US" sz="1600" dirty="0"/>
          </a:p>
        </p:txBody>
      </p:sp>
      <p:sp>
        <p:nvSpPr>
          <p:cNvPr id="22" name="左箭头 21">
            <a:extLst>
              <a:ext uri="{FF2B5EF4-FFF2-40B4-BE49-F238E27FC236}">
                <a16:creationId xmlns:a16="http://schemas.microsoft.com/office/drawing/2014/main" id="{6E4F011D-45E2-B74B-8D39-26EC8B6E31AE}"/>
              </a:ext>
            </a:extLst>
          </p:cNvPr>
          <p:cNvSpPr/>
          <p:nvPr/>
        </p:nvSpPr>
        <p:spPr>
          <a:xfrm>
            <a:off x="7074824" y="4156709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23" name="左箭头 22">
            <a:extLst>
              <a:ext uri="{FF2B5EF4-FFF2-40B4-BE49-F238E27FC236}">
                <a16:creationId xmlns:a16="http://schemas.microsoft.com/office/drawing/2014/main" id="{FBA92F0B-879A-D44D-85E8-9B929404F6A6}"/>
              </a:ext>
            </a:extLst>
          </p:cNvPr>
          <p:cNvSpPr/>
          <p:nvPr/>
        </p:nvSpPr>
        <p:spPr>
          <a:xfrm>
            <a:off x="2980344" y="4156709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DBE5C00-E0FD-7847-8996-C3D7D20660DC}"/>
              </a:ext>
            </a:extLst>
          </p:cNvPr>
          <p:cNvSpPr/>
          <p:nvPr/>
        </p:nvSpPr>
        <p:spPr>
          <a:xfrm>
            <a:off x="1090584" y="5054600"/>
            <a:ext cx="1798320" cy="949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Facebook User</a:t>
            </a:r>
            <a:endParaRPr kumimoji="1" lang="zh-CN" altLang="en-US" sz="1600" dirty="0"/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BFB4DE8A-E9F9-5F40-80DF-6A25B9B02DA7}"/>
              </a:ext>
            </a:extLst>
          </p:cNvPr>
          <p:cNvSpPr/>
          <p:nvPr/>
        </p:nvSpPr>
        <p:spPr>
          <a:xfrm>
            <a:off x="2980344" y="5039360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2D31E3B-A7DB-844D-B096-6459FA5E9FF9}"/>
              </a:ext>
            </a:extLst>
          </p:cNvPr>
          <p:cNvSpPr/>
          <p:nvPr/>
        </p:nvSpPr>
        <p:spPr>
          <a:xfrm>
            <a:off x="4870104" y="5054600"/>
            <a:ext cx="2113280" cy="9499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Facebook Microservice</a:t>
            </a:r>
            <a:endParaRPr kumimoji="1" lang="zh-CN" altLang="en-US" sz="1600" dirty="0"/>
          </a:p>
        </p:txBody>
      </p:sp>
      <p:sp>
        <p:nvSpPr>
          <p:cNvPr id="27" name="右箭头 26">
            <a:extLst>
              <a:ext uri="{FF2B5EF4-FFF2-40B4-BE49-F238E27FC236}">
                <a16:creationId xmlns:a16="http://schemas.microsoft.com/office/drawing/2014/main" id="{B4BC35BC-2E70-4049-9205-51DAA50AE2EB}"/>
              </a:ext>
            </a:extLst>
          </p:cNvPr>
          <p:cNvSpPr/>
          <p:nvPr/>
        </p:nvSpPr>
        <p:spPr>
          <a:xfrm>
            <a:off x="7074824" y="5039360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28" name="左箭头 27">
            <a:extLst>
              <a:ext uri="{FF2B5EF4-FFF2-40B4-BE49-F238E27FC236}">
                <a16:creationId xmlns:a16="http://schemas.microsoft.com/office/drawing/2014/main" id="{2C6EF165-7713-7348-BD9B-D564D1733AE6}"/>
              </a:ext>
            </a:extLst>
          </p:cNvPr>
          <p:cNvSpPr/>
          <p:nvPr/>
        </p:nvSpPr>
        <p:spPr>
          <a:xfrm>
            <a:off x="7074824" y="5547360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29" name="左箭头 28">
            <a:extLst>
              <a:ext uri="{FF2B5EF4-FFF2-40B4-BE49-F238E27FC236}">
                <a16:creationId xmlns:a16="http://schemas.microsoft.com/office/drawing/2014/main" id="{959627DF-0418-9444-9F8B-EC4708C866A3}"/>
              </a:ext>
            </a:extLst>
          </p:cNvPr>
          <p:cNvSpPr/>
          <p:nvPr/>
        </p:nvSpPr>
        <p:spPr>
          <a:xfrm>
            <a:off x="2980344" y="5547360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169A11B-6468-1245-ABE2-E1A9CFA248D1}"/>
              </a:ext>
            </a:extLst>
          </p:cNvPr>
          <p:cNvSpPr/>
          <p:nvPr/>
        </p:nvSpPr>
        <p:spPr>
          <a:xfrm>
            <a:off x="4770761" y="1776725"/>
            <a:ext cx="1798320" cy="14465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Portal User</a:t>
            </a:r>
            <a:endParaRPr kumimoji="1" lang="zh-CN" altLang="en-US" sz="1600" dirty="0"/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897AF557-A3D3-D549-925E-18B0DE8CD966}"/>
              </a:ext>
            </a:extLst>
          </p:cNvPr>
          <p:cNvSpPr/>
          <p:nvPr/>
        </p:nvSpPr>
        <p:spPr>
          <a:xfrm>
            <a:off x="6684189" y="1780539"/>
            <a:ext cx="2258343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Setting</a:t>
            </a:r>
            <a:endParaRPr kumimoji="1" lang="zh-CN" altLang="en-US" sz="1400" dirty="0"/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FC23E7D8-F7F6-0C45-A367-02EDB175B720}"/>
              </a:ext>
            </a:extLst>
          </p:cNvPr>
          <p:cNvSpPr/>
          <p:nvPr/>
        </p:nvSpPr>
        <p:spPr>
          <a:xfrm>
            <a:off x="6707857" y="2701291"/>
            <a:ext cx="2258342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Manual Customer Service</a:t>
            </a:r>
          </a:p>
        </p:txBody>
      </p:sp>
      <p:sp>
        <p:nvSpPr>
          <p:cNvPr id="33" name="左箭头 32">
            <a:extLst>
              <a:ext uri="{FF2B5EF4-FFF2-40B4-BE49-F238E27FC236}">
                <a16:creationId xmlns:a16="http://schemas.microsoft.com/office/drawing/2014/main" id="{0D6E8496-EB78-0E4D-86E7-2745E121E7E5}"/>
              </a:ext>
            </a:extLst>
          </p:cNvPr>
          <p:cNvSpPr/>
          <p:nvPr/>
        </p:nvSpPr>
        <p:spPr>
          <a:xfrm>
            <a:off x="6684188" y="2246626"/>
            <a:ext cx="2188955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Notice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843680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第一步，我们先来登录 </a:t>
            </a:r>
            <a:r>
              <a:rPr kumimoji="1" lang="en-AU" altLang="zh-CN" dirty="0"/>
              <a:t>Portal </a:t>
            </a:r>
            <a:r>
              <a:rPr kumimoji="1" lang="zh-CN" altLang="en-AU" dirty="0"/>
              <a:t>看一下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AU" altLang="zh-CN" dirty="0"/>
              <a:t>Sydney Team </a:t>
            </a:r>
            <a:r>
              <a:rPr kumimoji="1" lang="zh-CN" altLang="en-US" dirty="0"/>
              <a:t>请使用以下帐号登录：</a:t>
            </a:r>
            <a:endParaRPr kumimoji="1" lang="en-AU" altLang="zh-CN" dirty="0"/>
          </a:p>
          <a:p>
            <a:r>
              <a:rPr kumimoji="1" lang="en-AU" altLang="zh-CN" dirty="0"/>
              <a:t>Username: sydney</a:t>
            </a:r>
          </a:p>
          <a:p>
            <a:r>
              <a:rPr kumimoji="1" lang="en-AU" altLang="zh-CN" dirty="0"/>
              <a:t>Password: 123456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AU" altLang="zh-CN" dirty="0"/>
              <a:t>Hong Kong Team </a:t>
            </a:r>
            <a:r>
              <a:rPr kumimoji="1" lang="zh-CN" altLang="en-US" dirty="0"/>
              <a:t>请使用以下帐号登录：</a:t>
            </a:r>
            <a:endParaRPr kumimoji="1" lang="en-AU" altLang="zh-CN" dirty="0"/>
          </a:p>
          <a:p>
            <a:r>
              <a:rPr kumimoji="1" lang="en-AU" altLang="zh-CN" dirty="0"/>
              <a:t>Username: hongkong</a:t>
            </a:r>
          </a:p>
          <a:p>
            <a:r>
              <a:rPr kumimoji="1" lang="en-AU" altLang="zh-CN" dirty="0"/>
              <a:t>Password: 123456</a:t>
            </a:r>
            <a:endParaRPr kumimoji="1" lang="en-US" altLang="zh-CN" dirty="0"/>
          </a:p>
          <a:p>
            <a:endParaRPr kumimoji="1" lang="en-AU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AU" dirty="0"/>
              <a:t>开始</a:t>
            </a:r>
            <a:r>
              <a:rPr kumimoji="1" lang="zh-CN" altLang="en-US" dirty="0"/>
              <a:t>演示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i="0" dirty="0"/>
              <a:t>待补充</a:t>
            </a:r>
            <a:r>
              <a:rPr kumimoji="1" lang="en-US" altLang="zh-CN" i="0" dirty="0"/>
              <a:t>……</a:t>
            </a:r>
            <a:endParaRPr kumimoji="1" lang="zh-CN" altLang="en-US" i="0" dirty="0"/>
          </a:p>
        </p:txBody>
      </p:sp>
    </p:spTree>
    <p:extLst>
      <p:ext uri="{BB962C8B-B14F-4D97-AF65-F5344CB8AC3E}">
        <p14:creationId xmlns:p14="http://schemas.microsoft.com/office/powerpoint/2010/main" val="2620529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与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相似</a:t>
            </a:r>
            <a:r>
              <a:rPr kumimoji="1" lang="zh-CN" altLang="en-US" dirty="0"/>
              <a:t>的地方：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多语言：点击右上角地球图标可以切换界面文本语言</a:t>
            </a:r>
            <a:endParaRPr kumimoji="1" lang="en-US" altLang="zh-CN" dirty="0"/>
          </a:p>
          <a:p>
            <a:endParaRPr kumimoji="1" lang="en-AU" altLang="zh-CN" dirty="0"/>
          </a:p>
          <a:p>
            <a:r>
              <a:rPr kumimoji="1" lang="zh-CN" altLang="en-US" dirty="0"/>
              <a:t>相比较 </a:t>
            </a:r>
            <a:r>
              <a:rPr kumimoji="1" lang="en-AU" altLang="zh-CN" dirty="0"/>
              <a:t>WMP</a:t>
            </a:r>
            <a:r>
              <a:rPr kumimoji="1" lang="zh-CN" altLang="en-US" dirty="0"/>
              <a:t>，改进的地方：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层级更清晰，对用户、品牌进行管理时，不会显示侧边栏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【</a:t>
            </a:r>
            <a:r>
              <a:rPr kumimoji="1" lang="zh-CN" altLang="en-US" dirty="0"/>
              <a:t>品牌</a:t>
            </a:r>
            <a:r>
              <a:rPr kumimoji="1" lang="en-US" altLang="zh-CN" dirty="0"/>
              <a:t>】</a:t>
            </a:r>
            <a:r>
              <a:rPr kumimoji="1" lang="zh-CN" altLang="en-US" dirty="0"/>
              <a:t>的概念，代替原来的“微信公众号”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日期时间的显示不再锁定 </a:t>
            </a:r>
            <a:r>
              <a:rPr kumimoji="1" lang="en-AU" altLang="zh-CN" dirty="0"/>
              <a:t>GMT+8</a:t>
            </a:r>
            <a:r>
              <a:rPr kumimoji="1" lang="zh-CN" altLang="en-US" dirty="0"/>
              <a:t>，而是以客户端系统时间来显示，将来可以自定义</a:t>
            </a:r>
            <a:endParaRPr kumimoji="1" lang="en-AU" altLang="zh-CN" dirty="0"/>
          </a:p>
          <a:p>
            <a:endParaRPr kumimoji="1" lang="en-AU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Gravity Prototype Portal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i="0" dirty="0"/>
              <a:t>使用 </a:t>
            </a:r>
            <a:r>
              <a:rPr kumimoji="1" lang="en-AU" altLang="zh-CN" i="0" dirty="0"/>
              <a:t>React </a:t>
            </a:r>
            <a:r>
              <a:rPr kumimoji="1" lang="zh-CN" altLang="en-AU" i="0" dirty="0"/>
              <a:t>和</a:t>
            </a:r>
            <a:r>
              <a:rPr kumimoji="1" lang="zh-CN" altLang="en-US" i="0" dirty="0"/>
              <a:t> </a:t>
            </a:r>
            <a:r>
              <a:rPr kumimoji="1" lang="en-AU" altLang="zh-CN" i="0" dirty="0"/>
              <a:t>Ant Design </a:t>
            </a:r>
            <a:r>
              <a:rPr kumimoji="1" lang="zh-CN" altLang="en-AU" i="0" dirty="0"/>
              <a:t>快速实现</a:t>
            </a:r>
            <a:r>
              <a:rPr kumimoji="1" lang="en-US" altLang="zh-CN" i="0" dirty="0"/>
              <a:t> UI </a:t>
            </a:r>
            <a:r>
              <a:rPr kumimoji="1" lang="zh-CN" altLang="en-US" i="0" dirty="0"/>
              <a:t>和</a:t>
            </a:r>
            <a:r>
              <a:rPr kumimoji="1" lang="en-US" altLang="zh-CN" i="0" dirty="0"/>
              <a:t> UX </a:t>
            </a:r>
            <a:r>
              <a:rPr kumimoji="1" lang="zh-CN" altLang="en-US" i="0" dirty="0"/>
              <a:t>俱佳的单页面应用。</a:t>
            </a:r>
            <a:endParaRPr kumimoji="1" lang="en-AU" altLang="zh-CN" i="0" dirty="0"/>
          </a:p>
          <a:p>
            <a:pPr algn="l"/>
            <a:r>
              <a:rPr kumimoji="1" lang="zh-CN" altLang="en-US" i="0" dirty="0"/>
              <a:t>将来可以对接设计，使页面更加美观，并增强用户交互体验。</a:t>
            </a:r>
          </a:p>
        </p:txBody>
      </p:sp>
    </p:spTree>
    <p:extLst>
      <p:ext uri="{BB962C8B-B14F-4D97-AF65-F5344CB8AC3E}">
        <p14:creationId xmlns:p14="http://schemas.microsoft.com/office/powerpoint/2010/main" val="2637118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B98BFF8-6827-0148-BF94-67A86E16512B}"/>
              </a:ext>
            </a:extLst>
          </p:cNvPr>
          <p:cNvSpPr txBox="1"/>
          <p:nvPr/>
        </p:nvSpPr>
        <p:spPr>
          <a:xfrm>
            <a:off x="914400" y="721360"/>
            <a:ext cx="746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修改要求：</a:t>
            </a:r>
            <a:endParaRPr kumimoji="1" lang="en-AU" altLang="zh-CN" dirty="0"/>
          </a:p>
          <a:p>
            <a:endParaRPr kumimoji="1" lang="en-AU" altLang="zh-CN" dirty="0"/>
          </a:p>
          <a:p>
            <a:r>
              <a:rPr kumimoji="1" lang="zh-CN" altLang="en-US" dirty="0"/>
              <a:t>前期的铺垫一定要有</a:t>
            </a:r>
          </a:p>
          <a:p>
            <a:r>
              <a:rPr kumimoji="1" lang="en-US" altLang="zh-CN" dirty="0"/>
              <a:t>1. </a:t>
            </a:r>
            <a:r>
              <a:rPr kumimoji="1" lang="zh-CN" altLang="en-US" dirty="0"/>
              <a:t>对项目的理解，为什么要做一个 </a:t>
            </a:r>
            <a:r>
              <a:rPr kumimoji="1" lang="en-US" altLang="zh-CN" dirty="0"/>
              <a:t>Prototype</a:t>
            </a:r>
          </a:p>
          <a:p>
            <a:r>
              <a:rPr kumimoji="1" lang="zh-CN" altLang="en-US" dirty="0"/>
              <a:t>说明一会儿如何演示</a:t>
            </a:r>
          </a:p>
          <a:p>
            <a:r>
              <a:rPr kumimoji="1" lang="en-US" altLang="zh-CN" dirty="0"/>
              <a:t>2. Overview</a:t>
            </a:r>
          </a:p>
          <a:p>
            <a:r>
              <a:rPr kumimoji="1" lang="en-US" altLang="zh-CN" dirty="0"/>
              <a:t>3. </a:t>
            </a:r>
            <a:r>
              <a:rPr kumimoji="1" lang="zh-CN" altLang="en-US" dirty="0"/>
              <a:t>日志实时处理，有监控（去掉太技术性的词）</a:t>
            </a:r>
          </a:p>
          <a:p>
            <a:r>
              <a:rPr kumimoji="1" lang="en-US" altLang="zh-CN" dirty="0"/>
              <a:t>4. </a:t>
            </a:r>
            <a:r>
              <a:rPr kumimoji="1" lang="zh-CN" altLang="en-US" dirty="0"/>
              <a:t>如何避免代码素质降低</a:t>
            </a:r>
          </a:p>
          <a:p>
            <a:r>
              <a:rPr kumimoji="1" lang="en-US" altLang="zh-CN" dirty="0"/>
              <a:t>5. </a:t>
            </a:r>
            <a:r>
              <a:rPr kumimoji="1" lang="zh-CN" altLang="en-US" dirty="0"/>
              <a:t>阶段上有时间</a:t>
            </a:r>
          </a:p>
          <a:p>
            <a:r>
              <a:rPr kumimoji="1" lang="en-US" altLang="zh-CN" dirty="0"/>
              <a:t>6. </a:t>
            </a:r>
            <a:r>
              <a:rPr kumimoji="1" lang="zh-CN" altLang="en-US" dirty="0"/>
              <a:t>总结，修改，去掉个人感情方面的东西</a:t>
            </a:r>
          </a:p>
          <a:p>
            <a:r>
              <a:rPr kumimoji="1" lang="en-US" altLang="zh-CN" dirty="0"/>
              <a:t>CND -&gt; CDN</a:t>
            </a:r>
          </a:p>
          <a:p>
            <a:r>
              <a:rPr kumimoji="1" lang="zh-CN" altLang="en-US" dirty="0"/>
              <a:t>自动回复的流程如何走的，需要一个图</a:t>
            </a:r>
          </a:p>
        </p:txBody>
      </p:sp>
    </p:spTree>
    <p:extLst>
      <p:ext uri="{BB962C8B-B14F-4D97-AF65-F5344CB8AC3E}">
        <p14:creationId xmlns:p14="http://schemas.microsoft.com/office/powerpoint/2010/main" val="3325807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4645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AU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大纲</a:t>
            </a:r>
            <a:endParaRPr kumimoji="1" lang="zh-CN" altLang="en-US" sz="4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5A88DC-5234-874C-A57F-FE8653F880E0}"/>
              </a:ext>
            </a:extLst>
          </p:cNvPr>
          <p:cNvSpPr txBox="1"/>
          <p:nvPr/>
        </p:nvSpPr>
        <p:spPr>
          <a:xfrm>
            <a:off x="3547872" y="1341954"/>
            <a:ext cx="5815584" cy="4174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AU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第一部分</a:t>
            </a: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：产品设计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第二部分：技术架构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第三部分：业务逻辑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第四部分：未来规划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第五部分：总结</a:t>
            </a:r>
          </a:p>
        </p:txBody>
      </p:sp>
    </p:spTree>
    <p:extLst>
      <p:ext uri="{BB962C8B-B14F-4D97-AF65-F5344CB8AC3E}">
        <p14:creationId xmlns:p14="http://schemas.microsoft.com/office/powerpoint/2010/main" val="1788585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第一部分：产品设计</a:t>
            </a:r>
          </a:p>
        </p:txBody>
      </p:sp>
    </p:spTree>
    <p:extLst>
      <p:ext uri="{BB962C8B-B14F-4D97-AF65-F5344CB8AC3E}">
        <p14:creationId xmlns:p14="http://schemas.microsoft.com/office/powerpoint/2010/main" val="1489637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Portal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布局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E157D5-5A22-4C41-87D5-AFC52B92E66B}"/>
              </a:ext>
            </a:extLst>
          </p:cNvPr>
          <p:cNvSpPr/>
          <p:nvPr/>
        </p:nvSpPr>
        <p:spPr>
          <a:xfrm>
            <a:off x="4023360" y="1316736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登录页面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B86362-33E4-6C42-B4B9-7005FC3B0CC6}"/>
              </a:ext>
            </a:extLst>
          </p:cNvPr>
          <p:cNvSpPr/>
          <p:nvPr/>
        </p:nvSpPr>
        <p:spPr>
          <a:xfrm>
            <a:off x="6565392" y="1316736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2F6E6-165A-C743-9EFB-44DE606E6CC6}"/>
              </a:ext>
            </a:extLst>
          </p:cNvPr>
          <p:cNvSpPr/>
          <p:nvPr/>
        </p:nvSpPr>
        <p:spPr>
          <a:xfrm>
            <a:off x="542544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AU" dirty="0"/>
              <a:t>首页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73397B-E922-7548-88B3-C3BFA1D19EC2}"/>
              </a:ext>
            </a:extLst>
          </p:cNvPr>
          <p:cNvSpPr/>
          <p:nvPr/>
        </p:nvSpPr>
        <p:spPr>
          <a:xfrm>
            <a:off x="2438400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品牌管理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2A5CFA6-5520-7144-8C35-6116FED3AFD9}"/>
              </a:ext>
            </a:extLst>
          </p:cNvPr>
          <p:cNvSpPr/>
          <p:nvPr/>
        </p:nvSpPr>
        <p:spPr>
          <a:xfrm>
            <a:off x="4334256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品牌业务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5CDAFB-6CB3-FE44-8034-233A1C5FA3F2}"/>
              </a:ext>
            </a:extLst>
          </p:cNvPr>
          <p:cNvSpPr/>
          <p:nvPr/>
        </p:nvSpPr>
        <p:spPr>
          <a:xfrm>
            <a:off x="8125968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个人设置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617BD7-B834-6A4B-8C91-30CA2F7B3BCC}"/>
              </a:ext>
            </a:extLst>
          </p:cNvPr>
          <p:cNvSpPr/>
          <p:nvPr/>
        </p:nvSpPr>
        <p:spPr>
          <a:xfrm>
            <a:off x="10021824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退出登录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D74BC2-212F-F244-8904-EDEE93FF2F05}"/>
              </a:ext>
            </a:extLst>
          </p:cNvPr>
          <p:cNvSpPr/>
          <p:nvPr/>
        </p:nvSpPr>
        <p:spPr>
          <a:xfrm>
            <a:off x="6230112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用户管理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F9C296E-CBA5-3E46-9054-76C73FF84B2B}"/>
              </a:ext>
            </a:extLst>
          </p:cNvPr>
          <p:cNvSpPr/>
          <p:nvPr/>
        </p:nvSpPr>
        <p:spPr>
          <a:xfrm>
            <a:off x="4547616" y="2647180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概览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329C98-3B64-3047-9717-7974CF00F941}"/>
              </a:ext>
            </a:extLst>
          </p:cNvPr>
          <p:cNvSpPr/>
          <p:nvPr/>
        </p:nvSpPr>
        <p:spPr>
          <a:xfrm>
            <a:off x="4547616" y="3294888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智能客服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C77F022-076D-2949-ADC7-9785FEE7718B}"/>
              </a:ext>
            </a:extLst>
          </p:cNvPr>
          <p:cNvSpPr/>
          <p:nvPr/>
        </p:nvSpPr>
        <p:spPr>
          <a:xfrm>
            <a:off x="4760976" y="3962219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基本配置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263DF8F-86FC-6343-847F-23B68F1BA599}"/>
              </a:ext>
            </a:extLst>
          </p:cNvPr>
          <p:cNvSpPr/>
          <p:nvPr/>
        </p:nvSpPr>
        <p:spPr>
          <a:xfrm>
            <a:off x="4773168" y="4609927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响应规则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713D136-5761-1747-AB74-31B1D2B8E2F4}"/>
              </a:ext>
            </a:extLst>
          </p:cNvPr>
          <p:cNvSpPr/>
          <p:nvPr/>
        </p:nvSpPr>
        <p:spPr>
          <a:xfrm>
            <a:off x="4760976" y="5257635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训练学习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DF014A-0F8F-C446-B635-DDD1925BFA3B}"/>
              </a:ext>
            </a:extLst>
          </p:cNvPr>
          <p:cNvSpPr/>
          <p:nvPr/>
        </p:nvSpPr>
        <p:spPr>
          <a:xfrm>
            <a:off x="4760976" y="5896862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人工介入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51EA2424-A9C9-F04E-B3F4-1D30BE041718}"/>
              </a:ext>
            </a:extLst>
          </p:cNvPr>
          <p:cNvCxnSpPr/>
          <p:nvPr/>
        </p:nvCxnSpPr>
        <p:spPr>
          <a:xfrm>
            <a:off x="1280160" y="1865376"/>
            <a:ext cx="9570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464AAE68-7BB9-C944-AAD4-2B4BB11222DB}"/>
              </a:ext>
            </a:extLst>
          </p:cNvPr>
          <p:cNvCxnSpPr>
            <a:stCxn id="7" idx="2"/>
          </p:cNvCxnSpPr>
          <p:nvPr/>
        </p:nvCxnSpPr>
        <p:spPr>
          <a:xfrm>
            <a:off x="7351776" y="1731264"/>
            <a:ext cx="0" cy="134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00EB8785-022A-7643-8093-978DDC11490A}"/>
              </a:ext>
            </a:extLst>
          </p:cNvPr>
          <p:cNvCxnSpPr/>
          <p:nvPr/>
        </p:nvCxnSpPr>
        <p:spPr>
          <a:xfrm>
            <a:off x="1280160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81EF9C3C-7D58-BD4C-A740-17F715B8E4B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4784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06D9421B-0DD3-4B49-8F07-80DB9A73BBF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120640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81568F46-9B10-5E41-882E-B956FD87CB04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16496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BCD576B9-B9EF-F241-997C-1E74C2F07CFA}"/>
              </a:ext>
            </a:extLst>
          </p:cNvPr>
          <p:cNvCxnSpPr>
            <a:endCxn id="11" idx="0"/>
          </p:cNvCxnSpPr>
          <p:nvPr/>
        </p:nvCxnSpPr>
        <p:spPr>
          <a:xfrm>
            <a:off x="8912352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B6C1EAFD-FCEC-9540-A0E2-BE272E3E137B}"/>
              </a:ext>
            </a:extLst>
          </p:cNvPr>
          <p:cNvCxnSpPr/>
          <p:nvPr/>
        </p:nvCxnSpPr>
        <p:spPr>
          <a:xfrm>
            <a:off x="10850880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543242A4-C82B-BF45-88DF-6F85CA6E9F96}"/>
              </a:ext>
            </a:extLst>
          </p:cNvPr>
          <p:cNvCxnSpPr/>
          <p:nvPr/>
        </p:nvCxnSpPr>
        <p:spPr>
          <a:xfrm>
            <a:off x="4419600" y="2422481"/>
            <a:ext cx="0" cy="1079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B38CA5D3-FB31-574A-AAF6-AA9F572A42AE}"/>
              </a:ext>
            </a:extLst>
          </p:cNvPr>
          <p:cNvCxnSpPr>
            <a:endCxn id="14" idx="1"/>
          </p:cNvCxnSpPr>
          <p:nvPr/>
        </p:nvCxnSpPr>
        <p:spPr>
          <a:xfrm>
            <a:off x="4419600" y="2854444"/>
            <a:ext cx="128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85E94146-B5A3-B444-9A63-26EA01B27B10}"/>
              </a:ext>
            </a:extLst>
          </p:cNvPr>
          <p:cNvCxnSpPr>
            <a:endCxn id="15" idx="1"/>
          </p:cNvCxnSpPr>
          <p:nvPr/>
        </p:nvCxnSpPr>
        <p:spPr>
          <a:xfrm>
            <a:off x="4419600" y="3502152"/>
            <a:ext cx="128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EA319FD3-8463-694F-B3C4-16CD98984EC9}"/>
              </a:ext>
            </a:extLst>
          </p:cNvPr>
          <p:cNvCxnSpPr/>
          <p:nvPr/>
        </p:nvCxnSpPr>
        <p:spPr>
          <a:xfrm>
            <a:off x="4645152" y="3709416"/>
            <a:ext cx="0" cy="2394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F477A9B9-22F0-C041-B5DB-2C8ECB906552}"/>
              </a:ext>
            </a:extLst>
          </p:cNvPr>
          <p:cNvCxnSpPr>
            <a:endCxn id="16" idx="1"/>
          </p:cNvCxnSpPr>
          <p:nvPr/>
        </p:nvCxnSpPr>
        <p:spPr>
          <a:xfrm>
            <a:off x="4645152" y="4169483"/>
            <a:ext cx="115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9AB00929-D7CB-1142-8EBE-AEC408665174}"/>
              </a:ext>
            </a:extLst>
          </p:cNvPr>
          <p:cNvCxnSpPr>
            <a:endCxn id="17" idx="1"/>
          </p:cNvCxnSpPr>
          <p:nvPr/>
        </p:nvCxnSpPr>
        <p:spPr>
          <a:xfrm>
            <a:off x="4645152" y="4817191"/>
            <a:ext cx="128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4D33390F-F31C-C746-A7FE-CC34435C9CCA}"/>
              </a:ext>
            </a:extLst>
          </p:cNvPr>
          <p:cNvCxnSpPr>
            <a:endCxn id="18" idx="1"/>
          </p:cNvCxnSpPr>
          <p:nvPr/>
        </p:nvCxnSpPr>
        <p:spPr>
          <a:xfrm>
            <a:off x="4645152" y="5464899"/>
            <a:ext cx="115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40F8D6B9-99A8-FC4F-BAE9-F8F409E611AA}"/>
              </a:ext>
            </a:extLst>
          </p:cNvPr>
          <p:cNvCxnSpPr>
            <a:endCxn id="19" idx="1"/>
          </p:cNvCxnSpPr>
          <p:nvPr/>
        </p:nvCxnSpPr>
        <p:spPr>
          <a:xfrm>
            <a:off x="4645152" y="6104126"/>
            <a:ext cx="115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789683"/>
      </p:ext>
    </p:extLst>
  </p:cSld>
  <p:clrMapOvr>
    <a:masterClrMapping/>
  </p:clrMapOvr>
</p:sld>
</file>

<file path=ppt/theme/theme1.xml><?xml version="1.0" encoding="utf-8"?>
<a:theme xmlns:a="http://schemas.openxmlformats.org/drawingml/2006/main" name="THINK CHINA Theme 060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K CHINA Theme 0609" id="{F393C4A1-79F5-4D46-98AB-34FC830C76A0}" vid="{F1F29C0A-716F-B543-B3BE-272338326A2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THINK CHINA Theme 0709 (4)</Template>
  <TotalTime>4603</TotalTime>
  <Words>1321</Words>
  <Application>Microsoft Macintosh PowerPoint</Application>
  <PresentationFormat>宽屏</PresentationFormat>
  <Paragraphs>191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等线</vt:lpstr>
      <vt:lpstr>Kaiti SC</vt:lpstr>
      <vt:lpstr>Arial</vt:lpstr>
      <vt:lpstr>Baskerville</vt:lpstr>
      <vt:lpstr>Calibri</vt:lpstr>
      <vt:lpstr>Calibri Light</vt:lpstr>
      <vt:lpstr>Gill Sans</vt:lpstr>
      <vt:lpstr>Open Sans</vt:lpstr>
      <vt:lpstr>Open Sans Light</vt:lpstr>
      <vt:lpstr>Open Sans Semibold</vt:lpstr>
      <vt:lpstr>THINK CHINA Theme 0609</vt:lpstr>
      <vt:lpstr>PowerPoint 演示文稿</vt:lpstr>
      <vt:lpstr>About Gravity Prototype</vt:lpstr>
      <vt:lpstr>PowerPoint 演示文稿</vt:lpstr>
      <vt:lpstr>开始演示</vt:lpstr>
      <vt:lpstr>Gravity Prototype Portal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Wong</dc:creator>
  <cp:lastModifiedBy>Team Think China</cp:lastModifiedBy>
  <cp:revision>58</cp:revision>
  <dcterms:created xsi:type="dcterms:W3CDTF">2019-04-07T10:06:34Z</dcterms:created>
  <dcterms:modified xsi:type="dcterms:W3CDTF">2019-05-14T06:53:32Z</dcterms:modified>
</cp:coreProperties>
</file>